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5"/>
  </p:notesMasterIdLst>
  <p:handoutMasterIdLst>
    <p:handoutMasterId r:id="rId36"/>
  </p:handoutMasterIdLst>
  <p:sldIdLst>
    <p:sldId id="261" r:id="rId2"/>
    <p:sldId id="262" r:id="rId3"/>
    <p:sldId id="280" r:id="rId4"/>
    <p:sldId id="281" r:id="rId5"/>
    <p:sldId id="278" r:id="rId6"/>
    <p:sldId id="296" r:id="rId7"/>
    <p:sldId id="283" r:id="rId8"/>
    <p:sldId id="263" r:id="rId9"/>
    <p:sldId id="355" r:id="rId10"/>
    <p:sldId id="284" r:id="rId11"/>
    <p:sldId id="285" r:id="rId12"/>
    <p:sldId id="356" r:id="rId13"/>
    <p:sldId id="291" r:id="rId14"/>
    <p:sldId id="365" r:id="rId15"/>
    <p:sldId id="366" r:id="rId16"/>
    <p:sldId id="287" r:id="rId17"/>
    <p:sldId id="357" r:id="rId18"/>
    <p:sldId id="288" r:id="rId19"/>
    <p:sldId id="358" r:id="rId20"/>
    <p:sldId id="293" r:id="rId21"/>
    <p:sldId id="294" r:id="rId22"/>
    <p:sldId id="368" r:id="rId23"/>
    <p:sldId id="289" r:id="rId24"/>
    <p:sldId id="359" r:id="rId25"/>
    <p:sldId id="367" r:id="rId26"/>
    <p:sldId id="295" r:id="rId27"/>
    <p:sldId id="290" r:id="rId28"/>
    <p:sldId id="360" r:id="rId29"/>
    <p:sldId id="300" r:id="rId30"/>
    <p:sldId id="370" r:id="rId31"/>
    <p:sldId id="369" r:id="rId32"/>
    <p:sldId id="372" r:id="rId33"/>
    <p:sldId id="387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6531"/>
  </p:normalViewPr>
  <p:slideViewPr>
    <p:cSldViewPr snapToGrid="0">
      <p:cViewPr varScale="1">
        <p:scale>
          <a:sx n="89" d="100"/>
          <a:sy n="89" d="100"/>
        </p:scale>
        <p:origin x="111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23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4" d="100"/>
          <a:sy n="104" d="100"/>
        </p:scale>
        <p:origin x="51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5942F2A-33A0-E7D1-72DD-7ED3601072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54A940-9272-799D-26A1-F65467A2B7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B37A0-E4F9-484D-BFB9-5966D46A1D5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E463F86-864D-0F24-83B5-C4D54B4059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2EC33F-5E82-61FF-8FD7-45F53EC77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153A3-53F6-4553-B3B4-62DD0568B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482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A9387-5AE7-411F-8643-6B1B400F9AEF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BFA70-EC30-4E93-A13F-D246E2639A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3803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3722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9302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IDE Audrey Frison</a:t>
            </a:r>
          </a:p>
          <a:p>
            <a:r>
              <a:rPr lang="fr-FR" dirty="0"/>
              <a:t>Pharma André </a:t>
            </a:r>
            <a:r>
              <a:rPr lang="fr-FR" dirty="0" err="1"/>
              <a:t>Iannaccone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407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Audrey frison, Karim </a:t>
            </a:r>
            <a:r>
              <a:rPr lang="fr-FR" dirty="0" err="1"/>
              <a:t>lachgar</a:t>
            </a:r>
            <a:r>
              <a:rPr lang="fr-FR" dirty="0"/>
              <a:t>, Fabien Druon, Claude Chaumeil, Jacques </a:t>
            </a:r>
            <a:r>
              <a:rPr lang="fr-FR" dirty="0" err="1"/>
              <a:t>Cazalet</a:t>
            </a:r>
            <a:r>
              <a:rPr lang="fr-FR" dirty="0"/>
              <a:t>, Diane Cécile Gauthier, Isabelle Auger Aubin</a:t>
            </a:r>
          </a:p>
        </p:txBody>
      </p:sp>
    </p:spTree>
    <p:extLst>
      <p:ext uri="{BB962C8B-B14F-4D97-AF65-F5344CB8AC3E}">
        <p14:creationId xmlns:p14="http://schemas.microsoft.com/office/powerpoint/2010/main" val="3615994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Fabien Druon</a:t>
            </a:r>
          </a:p>
        </p:txBody>
      </p:sp>
    </p:spTree>
    <p:extLst>
      <p:ext uri="{BB962C8B-B14F-4D97-AF65-F5344CB8AC3E}">
        <p14:creationId xmlns:p14="http://schemas.microsoft.com/office/powerpoint/2010/main" val="2081810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Michel Baux</a:t>
            </a:r>
          </a:p>
        </p:txBody>
      </p:sp>
    </p:spTree>
    <p:extLst>
      <p:ext uri="{BB962C8B-B14F-4D97-AF65-F5344CB8AC3E}">
        <p14:creationId xmlns:p14="http://schemas.microsoft.com/office/powerpoint/2010/main" val="632716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Françoise piqué le </a:t>
            </a:r>
            <a:r>
              <a:rPr lang="fr-FR" dirty="0" err="1"/>
              <a:t>cun</a:t>
            </a:r>
            <a:r>
              <a:rPr lang="fr-FR" dirty="0"/>
              <a:t> et </a:t>
            </a:r>
            <a:r>
              <a:rPr lang="fr-FR" dirty="0" err="1"/>
              <a:t>emmanuelle</a:t>
            </a:r>
            <a:r>
              <a:rPr lang="fr-FR" dirty="0"/>
              <a:t> pesez</a:t>
            </a:r>
          </a:p>
        </p:txBody>
      </p:sp>
    </p:spTree>
    <p:extLst>
      <p:ext uri="{BB962C8B-B14F-4D97-AF65-F5344CB8AC3E}">
        <p14:creationId xmlns:p14="http://schemas.microsoft.com/office/powerpoint/2010/main" val="1625199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Michel Baux et Christina Sellier</a:t>
            </a:r>
          </a:p>
        </p:txBody>
      </p:sp>
    </p:spTree>
    <p:extLst>
      <p:ext uri="{BB962C8B-B14F-4D97-AF65-F5344CB8AC3E}">
        <p14:creationId xmlns:p14="http://schemas.microsoft.com/office/powerpoint/2010/main" val="676854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Michel Baux et Christina Sellier</a:t>
            </a:r>
          </a:p>
        </p:txBody>
      </p:sp>
    </p:spTree>
    <p:extLst>
      <p:ext uri="{BB962C8B-B14F-4D97-AF65-F5344CB8AC3E}">
        <p14:creationId xmlns:p14="http://schemas.microsoft.com/office/powerpoint/2010/main" val="517690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</a:t>
            </a:r>
            <a:r>
              <a:rPr lang="fr-FR" dirty="0" err="1"/>
              <a:t>presente</a:t>
            </a:r>
            <a:r>
              <a:rPr lang="fr-FR" dirty="0"/>
              <a:t> une partie des projets</a:t>
            </a:r>
          </a:p>
        </p:txBody>
      </p:sp>
    </p:spTree>
    <p:extLst>
      <p:ext uri="{BB962C8B-B14F-4D97-AF65-F5344CB8AC3E}">
        <p14:creationId xmlns:p14="http://schemas.microsoft.com/office/powerpoint/2010/main" val="178626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Alain Mercier ; David </a:t>
            </a:r>
            <a:r>
              <a:rPr lang="fr-FR" dirty="0" err="1"/>
              <a:t>Jennah</a:t>
            </a:r>
            <a:r>
              <a:rPr lang="fr-FR" dirty="0"/>
              <a:t> ; Fabien Druon </a:t>
            </a:r>
          </a:p>
        </p:txBody>
      </p:sp>
    </p:spTree>
    <p:extLst>
      <p:ext uri="{BB962C8B-B14F-4D97-AF65-F5344CB8AC3E}">
        <p14:creationId xmlns:p14="http://schemas.microsoft.com/office/powerpoint/2010/main" val="360355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effectLst/>
                <a:latin typeface="Arial" panose="020B0604020202020204" pitchFamily="34" charset="0"/>
              </a:rPr>
              <a:t>Karen </a:t>
            </a:r>
            <a:r>
              <a:rPr lang="fr-FR" b="0" i="0" dirty="0" err="1">
                <a:effectLst/>
                <a:latin typeface="Arial" panose="020B0604020202020204" pitchFamily="34" charset="0"/>
              </a:rPr>
              <a:t>Kalfon</a:t>
            </a:r>
            <a:br>
              <a:rPr lang="fr-FR" b="0" i="0" dirty="0">
                <a:effectLst/>
                <a:latin typeface="Arial" panose="020B0604020202020204" pitchFamily="34" charset="0"/>
              </a:rPr>
            </a:br>
            <a:r>
              <a:rPr lang="fr-FR" b="0" i="0" dirty="0">
                <a:effectLst/>
                <a:latin typeface="Arial" panose="020B0604020202020204" pitchFamily="34" charset="0"/>
              </a:rPr>
              <a:t>Elise Raymond</a:t>
            </a:r>
            <a:br>
              <a:rPr lang="fr-FR" b="0" i="0" dirty="0">
                <a:effectLst/>
                <a:latin typeface="Arial" panose="020B0604020202020204" pitchFamily="34" charset="0"/>
              </a:rPr>
            </a:br>
            <a:r>
              <a:rPr lang="fr-FR" b="0" i="0" dirty="0">
                <a:effectLst/>
                <a:latin typeface="Arial" panose="020B0604020202020204" pitchFamily="34" charset="0"/>
              </a:rPr>
              <a:t>Tiphaine Maillard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318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David </a:t>
            </a:r>
            <a:r>
              <a:rPr lang="fr-FR" dirty="0" err="1"/>
              <a:t>Jennah</a:t>
            </a:r>
            <a:r>
              <a:rPr lang="fr-FR" dirty="0"/>
              <a:t> et Fabien Druon</a:t>
            </a:r>
          </a:p>
        </p:txBody>
      </p:sp>
    </p:spTree>
    <p:extLst>
      <p:ext uri="{BB962C8B-B14F-4D97-AF65-F5344CB8AC3E}">
        <p14:creationId xmlns:p14="http://schemas.microsoft.com/office/powerpoint/2010/main" val="2689782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Selma </a:t>
            </a:r>
            <a:r>
              <a:rPr lang="fr-FR" dirty="0" err="1"/>
              <a:t>Tebti</a:t>
            </a:r>
            <a:r>
              <a:rPr lang="fr-FR" dirty="0"/>
              <a:t> et </a:t>
            </a:r>
            <a:r>
              <a:rPr lang="fr-FR" dirty="0" err="1"/>
              <a:t>david</a:t>
            </a:r>
            <a:r>
              <a:rPr lang="fr-FR" dirty="0"/>
              <a:t> </a:t>
            </a:r>
            <a:r>
              <a:rPr lang="fr-FR" dirty="0" err="1"/>
              <a:t>Jennah</a:t>
            </a:r>
            <a:r>
              <a:rPr lang="fr-FR" dirty="0"/>
              <a:t> et la MSP de la Galathée</a:t>
            </a:r>
          </a:p>
        </p:txBody>
      </p:sp>
    </p:spTree>
    <p:extLst>
      <p:ext uri="{BB962C8B-B14F-4D97-AF65-F5344CB8AC3E}">
        <p14:creationId xmlns:p14="http://schemas.microsoft.com/office/powerpoint/2010/main" val="2540382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Hugo </a:t>
            </a:r>
            <a:r>
              <a:rPr lang="fr-FR" dirty="0" err="1"/>
              <a:t>Dastugue</a:t>
            </a:r>
            <a:r>
              <a:rPr lang="fr-FR" dirty="0"/>
              <a:t> (avec le soutien) de </a:t>
            </a:r>
            <a:r>
              <a:rPr lang="fr-FR" dirty="0" err="1"/>
              <a:t>Jérome</a:t>
            </a:r>
            <a:r>
              <a:rPr lang="fr-FR" dirty="0"/>
              <a:t> </a:t>
            </a:r>
            <a:r>
              <a:rPr lang="fr-FR" dirty="0" err="1"/>
              <a:t>Cressiot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700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Isabelle Palacio et Lilia </a:t>
            </a:r>
            <a:r>
              <a:rPr lang="fr-FR" dirty="0" err="1"/>
              <a:t>tamarzist</a:t>
            </a:r>
            <a:r>
              <a:rPr lang="fr-FR" dirty="0"/>
              <a:t> (nutritionniste)</a:t>
            </a:r>
          </a:p>
        </p:txBody>
      </p:sp>
    </p:spTree>
    <p:extLst>
      <p:ext uri="{BB962C8B-B14F-4D97-AF65-F5344CB8AC3E}">
        <p14:creationId xmlns:p14="http://schemas.microsoft.com/office/powerpoint/2010/main" val="1803815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776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couver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bject 7">
            <a:extLst>
              <a:ext uri="{FF2B5EF4-FFF2-40B4-BE49-F238E27FC236}">
                <a16:creationId xmlns:a16="http://schemas.microsoft.com/office/drawing/2014/main" id="{ABED01BD-33C6-F74B-9827-7A52B0635477}"/>
              </a:ext>
            </a:extLst>
          </p:cNvPr>
          <p:cNvSpPr txBox="1"/>
          <p:nvPr userDrawn="1"/>
        </p:nvSpPr>
        <p:spPr>
          <a:xfrm>
            <a:off x="11206856" y="6447935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61" name="Espace réservé du texte 59">
            <a:extLst>
              <a:ext uri="{FF2B5EF4-FFF2-40B4-BE49-F238E27FC236}">
                <a16:creationId xmlns:a16="http://schemas.microsoft.com/office/drawing/2014/main" id="{5C6FA82E-2153-9744-9514-5162225B03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169" y="4436639"/>
            <a:ext cx="9351663" cy="685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lang="fr-FR" sz="3000" b="0" i="0" dirty="0">
                <a:solidFill>
                  <a:srgbClr val="AB1917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sous titre</a:t>
            </a:r>
          </a:p>
        </p:txBody>
      </p:sp>
      <p:sp>
        <p:nvSpPr>
          <p:cNvPr id="12" name="Espace réservé du texte 59">
            <a:extLst>
              <a:ext uri="{FF2B5EF4-FFF2-40B4-BE49-F238E27FC236}">
                <a16:creationId xmlns:a16="http://schemas.microsoft.com/office/drawing/2014/main" id="{AD341789-4C15-F046-B45D-1EE3DF30C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169" y="2358983"/>
            <a:ext cx="9351664" cy="19262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rgbClr val="0F5496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le titre du </a:t>
            </a:r>
            <a:r>
              <a:rPr lang="fr-FR" dirty="0" err="1"/>
              <a:t>powerpoint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C23882-CEDE-144D-A962-747C338AE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674" y="497409"/>
            <a:ext cx="3284654" cy="16315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1B8482-48FF-BE48-AD52-59C8A4EC45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898" y="5138802"/>
            <a:ext cx="3189410" cy="30996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B657D7C-0BA8-BC62-9580-D7AAA1D00EC8}"/>
              </a:ext>
            </a:extLst>
          </p:cNvPr>
          <p:cNvSpPr txBox="1"/>
          <p:nvPr userDrawn="1"/>
        </p:nvSpPr>
        <p:spPr>
          <a:xfrm>
            <a:off x="10390832" y="6406577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rgbClr val="0F5496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6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+1_texte+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59">
            <a:extLst>
              <a:ext uri="{FF2B5EF4-FFF2-40B4-BE49-F238E27FC236}">
                <a16:creationId xmlns:a16="http://schemas.microsoft.com/office/drawing/2014/main" id="{BDAC4EBD-2AA6-4F40-9566-DDD8B8AC06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42282" y="1146271"/>
            <a:ext cx="8707437" cy="9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75" b="1" i="0">
                <a:solidFill>
                  <a:srgbClr val="AB1917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5" name="Espace réservé du texte 59">
            <a:extLst>
              <a:ext uri="{FF2B5EF4-FFF2-40B4-BE49-F238E27FC236}">
                <a16:creationId xmlns:a16="http://schemas.microsoft.com/office/drawing/2014/main" id="{CBDDC495-4F8A-4A49-8F40-50DDD2A6A8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42282" y="2341584"/>
            <a:ext cx="4163218" cy="38056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10F0E302-EFDF-4A43-8F1A-3F9ACE6570A8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058FC54-14FB-6343-9DD5-80436D72AA5C}"/>
              </a:ext>
            </a:extLst>
          </p:cNvPr>
          <p:cNvSpPr txBox="1"/>
          <p:nvPr userDrawn="1"/>
        </p:nvSpPr>
        <p:spPr>
          <a:xfrm>
            <a:off x="8104910" y="6512990"/>
            <a:ext cx="319809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EB431D1-B8F4-5240-988B-73661E607364}"/>
              </a:ext>
            </a:extLst>
          </p:cNvPr>
          <p:cNvSpPr txBox="1"/>
          <p:nvPr userDrawn="1"/>
        </p:nvSpPr>
        <p:spPr>
          <a:xfrm>
            <a:off x="10858500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rgbClr val="0F5496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3334D35-2C87-1A4F-8416-6EFABB0AC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2" y="202625"/>
            <a:ext cx="2273396" cy="628301"/>
          </a:xfrm>
          <a:prstGeom prst="rect">
            <a:avLst/>
          </a:prstGeom>
        </p:spPr>
      </p:pic>
      <p:sp>
        <p:nvSpPr>
          <p:cNvPr id="27" name="object 9">
            <a:extLst>
              <a:ext uri="{FF2B5EF4-FFF2-40B4-BE49-F238E27FC236}">
                <a16:creationId xmlns:a16="http://schemas.microsoft.com/office/drawing/2014/main" id="{E28F2E48-9719-A04E-B330-EBA4C7DF5629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C5FA32A-5A9B-3642-BF0B-3CDB6033EF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7220">
            <a:off x="-1086336" y="4941659"/>
            <a:ext cx="2870469" cy="3444078"/>
          </a:xfrm>
          <a:prstGeom prst="rect">
            <a:avLst/>
          </a:prstGeom>
        </p:spPr>
      </p:pic>
      <p:sp>
        <p:nvSpPr>
          <p:cNvPr id="30" name="Espace réservé pour une image  15">
            <a:extLst>
              <a:ext uri="{FF2B5EF4-FFF2-40B4-BE49-F238E27FC236}">
                <a16:creationId xmlns:a16="http://schemas.microsoft.com/office/drawing/2014/main" id="{D2953F7D-EB04-314A-90F1-B4968A26E5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9975" y="2326511"/>
            <a:ext cx="4186176" cy="378492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50" b="0" i="0">
                <a:latin typeface="Averta Demo PE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251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+ mot c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texte 59">
            <a:extLst>
              <a:ext uri="{FF2B5EF4-FFF2-40B4-BE49-F238E27FC236}">
                <a16:creationId xmlns:a16="http://schemas.microsoft.com/office/drawing/2014/main" id="{C1DEA825-638D-3342-A3CB-C5AE3480D6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17240" y="1090005"/>
            <a:ext cx="10185760" cy="9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fr-FR" sz="3675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marL="0" lvl="0" indent="0">
              <a:buNone/>
            </a:pPr>
            <a:r>
              <a:rPr lang="fr-FR" dirty="0"/>
              <a:t>Titre</a:t>
            </a:r>
          </a:p>
        </p:txBody>
      </p:sp>
      <p:sp>
        <p:nvSpPr>
          <p:cNvPr id="21" name="Espace réservé du texte 59">
            <a:extLst>
              <a:ext uri="{FF2B5EF4-FFF2-40B4-BE49-F238E27FC236}">
                <a16:creationId xmlns:a16="http://schemas.microsoft.com/office/drawing/2014/main" id="{747B4E91-1A61-4047-9A49-292A9BEDD0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75492" y="2400300"/>
            <a:ext cx="7827508" cy="32721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63BDE468-5941-9F4E-8327-475F17B7CCEF}"/>
              </a:ext>
            </a:extLst>
          </p:cNvPr>
          <p:cNvSpPr/>
          <p:nvPr userDrawn="1"/>
        </p:nvSpPr>
        <p:spPr>
          <a:xfrm>
            <a:off x="1074419" y="2459352"/>
            <a:ext cx="1831446" cy="475774"/>
          </a:xfrm>
          <a:custGeom>
            <a:avLst/>
            <a:gdLst/>
            <a:ahLst/>
            <a:cxnLst/>
            <a:rect l="l" t="t" r="r" b="b"/>
            <a:pathLst>
              <a:path w="2197735" h="634364">
                <a:moveTo>
                  <a:pt x="1880628" y="0"/>
                </a:moveTo>
                <a:lnTo>
                  <a:pt x="317080" y="0"/>
                </a:lnTo>
                <a:lnTo>
                  <a:pt x="270224" y="3437"/>
                </a:lnTo>
                <a:lnTo>
                  <a:pt x="225503" y="13424"/>
                </a:lnTo>
                <a:lnTo>
                  <a:pt x="183407" y="29470"/>
                </a:lnTo>
                <a:lnTo>
                  <a:pt x="144426" y="51083"/>
                </a:lnTo>
                <a:lnTo>
                  <a:pt x="109051" y="77774"/>
                </a:lnTo>
                <a:lnTo>
                  <a:pt x="77774" y="109051"/>
                </a:lnTo>
                <a:lnTo>
                  <a:pt x="51083" y="144426"/>
                </a:lnTo>
                <a:lnTo>
                  <a:pt x="29470" y="183407"/>
                </a:lnTo>
                <a:lnTo>
                  <a:pt x="13424" y="225503"/>
                </a:lnTo>
                <a:lnTo>
                  <a:pt x="3437" y="270224"/>
                </a:lnTo>
                <a:lnTo>
                  <a:pt x="0" y="317080"/>
                </a:lnTo>
                <a:lnTo>
                  <a:pt x="3437" y="363937"/>
                </a:lnTo>
                <a:lnTo>
                  <a:pt x="13424" y="408658"/>
                </a:lnTo>
                <a:lnTo>
                  <a:pt x="29470" y="450754"/>
                </a:lnTo>
                <a:lnTo>
                  <a:pt x="51083" y="489735"/>
                </a:lnTo>
                <a:lnTo>
                  <a:pt x="77774" y="525109"/>
                </a:lnTo>
                <a:lnTo>
                  <a:pt x="109051" y="556387"/>
                </a:lnTo>
                <a:lnTo>
                  <a:pt x="144426" y="583078"/>
                </a:lnTo>
                <a:lnTo>
                  <a:pt x="183407" y="604691"/>
                </a:lnTo>
                <a:lnTo>
                  <a:pt x="225503" y="620737"/>
                </a:lnTo>
                <a:lnTo>
                  <a:pt x="270224" y="630723"/>
                </a:lnTo>
                <a:lnTo>
                  <a:pt x="317080" y="634161"/>
                </a:lnTo>
                <a:lnTo>
                  <a:pt x="1880628" y="634161"/>
                </a:lnTo>
                <a:lnTo>
                  <a:pt x="1927484" y="630723"/>
                </a:lnTo>
                <a:lnTo>
                  <a:pt x="1972206" y="620737"/>
                </a:lnTo>
                <a:lnTo>
                  <a:pt x="2014302" y="604691"/>
                </a:lnTo>
                <a:lnTo>
                  <a:pt x="2053283" y="583078"/>
                </a:lnTo>
                <a:lnTo>
                  <a:pt x="2088657" y="556387"/>
                </a:lnTo>
                <a:lnTo>
                  <a:pt x="2119935" y="525109"/>
                </a:lnTo>
                <a:lnTo>
                  <a:pt x="2146626" y="489735"/>
                </a:lnTo>
                <a:lnTo>
                  <a:pt x="2168239" y="450754"/>
                </a:lnTo>
                <a:lnTo>
                  <a:pt x="2184284" y="408658"/>
                </a:lnTo>
                <a:lnTo>
                  <a:pt x="2194271" y="363937"/>
                </a:lnTo>
                <a:lnTo>
                  <a:pt x="2197709" y="317080"/>
                </a:lnTo>
                <a:lnTo>
                  <a:pt x="2194271" y="270224"/>
                </a:lnTo>
                <a:lnTo>
                  <a:pt x="2184284" y="225503"/>
                </a:lnTo>
                <a:lnTo>
                  <a:pt x="2168239" y="183407"/>
                </a:lnTo>
                <a:lnTo>
                  <a:pt x="2146626" y="144426"/>
                </a:lnTo>
                <a:lnTo>
                  <a:pt x="2119935" y="109051"/>
                </a:lnTo>
                <a:lnTo>
                  <a:pt x="2088657" y="77774"/>
                </a:lnTo>
                <a:lnTo>
                  <a:pt x="2053283" y="51083"/>
                </a:lnTo>
                <a:lnTo>
                  <a:pt x="2014302" y="29470"/>
                </a:lnTo>
                <a:lnTo>
                  <a:pt x="1972206" y="13424"/>
                </a:lnTo>
                <a:lnTo>
                  <a:pt x="1927484" y="3437"/>
                </a:lnTo>
                <a:lnTo>
                  <a:pt x="1880628" y="0"/>
                </a:lnTo>
                <a:close/>
              </a:path>
            </a:pathLst>
          </a:custGeom>
          <a:solidFill>
            <a:srgbClr val="0F5496"/>
          </a:solidFill>
        </p:spPr>
        <p:txBody>
          <a:bodyPr wrap="square" lIns="0" tIns="0" rIns="0" bIns="0" rtlCol="0"/>
          <a:lstStyle/>
          <a:p>
            <a:endParaRPr sz="1350">
              <a:solidFill>
                <a:srgbClr val="0F5496"/>
              </a:solidFill>
            </a:endParaRPr>
          </a:p>
        </p:txBody>
      </p:sp>
      <p:sp>
        <p:nvSpPr>
          <p:cNvPr id="39" name="object 10">
            <a:extLst>
              <a:ext uri="{FF2B5EF4-FFF2-40B4-BE49-F238E27FC236}">
                <a16:creationId xmlns:a16="http://schemas.microsoft.com/office/drawing/2014/main" id="{BCB98BBC-C2AB-CA46-B162-060025B316BC}"/>
              </a:ext>
            </a:extLst>
          </p:cNvPr>
          <p:cNvSpPr/>
          <p:nvPr userDrawn="1"/>
        </p:nvSpPr>
        <p:spPr>
          <a:xfrm>
            <a:off x="1074419" y="3186662"/>
            <a:ext cx="1831446" cy="475774"/>
          </a:xfrm>
          <a:custGeom>
            <a:avLst/>
            <a:gdLst/>
            <a:ahLst/>
            <a:cxnLst/>
            <a:rect l="l" t="t" r="r" b="b"/>
            <a:pathLst>
              <a:path w="2197735" h="634364">
                <a:moveTo>
                  <a:pt x="1880628" y="0"/>
                </a:moveTo>
                <a:lnTo>
                  <a:pt x="317080" y="0"/>
                </a:lnTo>
                <a:lnTo>
                  <a:pt x="270224" y="3437"/>
                </a:lnTo>
                <a:lnTo>
                  <a:pt x="225503" y="13424"/>
                </a:lnTo>
                <a:lnTo>
                  <a:pt x="183407" y="29470"/>
                </a:lnTo>
                <a:lnTo>
                  <a:pt x="144426" y="51083"/>
                </a:lnTo>
                <a:lnTo>
                  <a:pt x="109051" y="77774"/>
                </a:lnTo>
                <a:lnTo>
                  <a:pt x="77774" y="109051"/>
                </a:lnTo>
                <a:lnTo>
                  <a:pt x="51083" y="144426"/>
                </a:lnTo>
                <a:lnTo>
                  <a:pt x="29470" y="183407"/>
                </a:lnTo>
                <a:lnTo>
                  <a:pt x="13424" y="225503"/>
                </a:lnTo>
                <a:lnTo>
                  <a:pt x="3437" y="270224"/>
                </a:lnTo>
                <a:lnTo>
                  <a:pt x="0" y="317080"/>
                </a:lnTo>
                <a:lnTo>
                  <a:pt x="3437" y="363937"/>
                </a:lnTo>
                <a:lnTo>
                  <a:pt x="13424" y="408658"/>
                </a:lnTo>
                <a:lnTo>
                  <a:pt x="29470" y="450754"/>
                </a:lnTo>
                <a:lnTo>
                  <a:pt x="51083" y="489735"/>
                </a:lnTo>
                <a:lnTo>
                  <a:pt x="77774" y="525109"/>
                </a:lnTo>
                <a:lnTo>
                  <a:pt x="109051" y="556387"/>
                </a:lnTo>
                <a:lnTo>
                  <a:pt x="144426" y="583078"/>
                </a:lnTo>
                <a:lnTo>
                  <a:pt x="183407" y="604691"/>
                </a:lnTo>
                <a:lnTo>
                  <a:pt x="225503" y="620737"/>
                </a:lnTo>
                <a:lnTo>
                  <a:pt x="270224" y="630723"/>
                </a:lnTo>
                <a:lnTo>
                  <a:pt x="317080" y="634161"/>
                </a:lnTo>
                <a:lnTo>
                  <a:pt x="1880628" y="634161"/>
                </a:lnTo>
                <a:lnTo>
                  <a:pt x="1927484" y="630723"/>
                </a:lnTo>
                <a:lnTo>
                  <a:pt x="1972206" y="620737"/>
                </a:lnTo>
                <a:lnTo>
                  <a:pt x="2014302" y="604691"/>
                </a:lnTo>
                <a:lnTo>
                  <a:pt x="2053283" y="583078"/>
                </a:lnTo>
                <a:lnTo>
                  <a:pt x="2088657" y="556387"/>
                </a:lnTo>
                <a:lnTo>
                  <a:pt x="2119935" y="525109"/>
                </a:lnTo>
                <a:lnTo>
                  <a:pt x="2146626" y="489735"/>
                </a:lnTo>
                <a:lnTo>
                  <a:pt x="2168239" y="450754"/>
                </a:lnTo>
                <a:lnTo>
                  <a:pt x="2184284" y="408658"/>
                </a:lnTo>
                <a:lnTo>
                  <a:pt x="2194271" y="363937"/>
                </a:lnTo>
                <a:lnTo>
                  <a:pt x="2197709" y="317080"/>
                </a:lnTo>
                <a:lnTo>
                  <a:pt x="2194271" y="270224"/>
                </a:lnTo>
                <a:lnTo>
                  <a:pt x="2184284" y="225503"/>
                </a:lnTo>
                <a:lnTo>
                  <a:pt x="2168239" y="183407"/>
                </a:lnTo>
                <a:lnTo>
                  <a:pt x="2146626" y="144426"/>
                </a:lnTo>
                <a:lnTo>
                  <a:pt x="2119935" y="109051"/>
                </a:lnTo>
                <a:lnTo>
                  <a:pt x="2088657" y="77774"/>
                </a:lnTo>
                <a:lnTo>
                  <a:pt x="2053283" y="51083"/>
                </a:lnTo>
                <a:lnTo>
                  <a:pt x="2014302" y="29470"/>
                </a:lnTo>
                <a:lnTo>
                  <a:pt x="1972206" y="13424"/>
                </a:lnTo>
                <a:lnTo>
                  <a:pt x="1927484" y="3437"/>
                </a:lnTo>
                <a:lnTo>
                  <a:pt x="1880628" y="0"/>
                </a:lnTo>
                <a:close/>
              </a:path>
            </a:pathLst>
          </a:custGeom>
          <a:solidFill>
            <a:srgbClr val="6EB9C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83FD6349-4D1C-C14A-9B90-B01452BF9AF8}"/>
              </a:ext>
            </a:extLst>
          </p:cNvPr>
          <p:cNvSpPr/>
          <p:nvPr userDrawn="1"/>
        </p:nvSpPr>
        <p:spPr>
          <a:xfrm>
            <a:off x="1074419" y="3913970"/>
            <a:ext cx="1831446" cy="475774"/>
          </a:xfrm>
          <a:custGeom>
            <a:avLst/>
            <a:gdLst/>
            <a:ahLst/>
            <a:cxnLst/>
            <a:rect l="l" t="t" r="r" b="b"/>
            <a:pathLst>
              <a:path w="2197735" h="634365">
                <a:moveTo>
                  <a:pt x="1880628" y="0"/>
                </a:moveTo>
                <a:lnTo>
                  <a:pt x="317080" y="0"/>
                </a:lnTo>
                <a:lnTo>
                  <a:pt x="270224" y="3437"/>
                </a:lnTo>
                <a:lnTo>
                  <a:pt x="225503" y="13424"/>
                </a:lnTo>
                <a:lnTo>
                  <a:pt x="183407" y="29470"/>
                </a:lnTo>
                <a:lnTo>
                  <a:pt x="144426" y="51083"/>
                </a:lnTo>
                <a:lnTo>
                  <a:pt x="109051" y="77774"/>
                </a:lnTo>
                <a:lnTo>
                  <a:pt x="77774" y="109051"/>
                </a:lnTo>
                <a:lnTo>
                  <a:pt x="51083" y="144426"/>
                </a:lnTo>
                <a:lnTo>
                  <a:pt x="29470" y="183407"/>
                </a:lnTo>
                <a:lnTo>
                  <a:pt x="13424" y="225503"/>
                </a:lnTo>
                <a:lnTo>
                  <a:pt x="3437" y="270224"/>
                </a:lnTo>
                <a:lnTo>
                  <a:pt x="0" y="317080"/>
                </a:lnTo>
                <a:lnTo>
                  <a:pt x="3437" y="363937"/>
                </a:lnTo>
                <a:lnTo>
                  <a:pt x="13424" y="408658"/>
                </a:lnTo>
                <a:lnTo>
                  <a:pt x="29470" y="450754"/>
                </a:lnTo>
                <a:lnTo>
                  <a:pt x="51083" y="489735"/>
                </a:lnTo>
                <a:lnTo>
                  <a:pt x="77774" y="525109"/>
                </a:lnTo>
                <a:lnTo>
                  <a:pt x="109051" y="556387"/>
                </a:lnTo>
                <a:lnTo>
                  <a:pt x="144426" y="583078"/>
                </a:lnTo>
                <a:lnTo>
                  <a:pt x="183407" y="604691"/>
                </a:lnTo>
                <a:lnTo>
                  <a:pt x="225503" y="620737"/>
                </a:lnTo>
                <a:lnTo>
                  <a:pt x="270224" y="630723"/>
                </a:lnTo>
                <a:lnTo>
                  <a:pt x="317080" y="634161"/>
                </a:lnTo>
                <a:lnTo>
                  <a:pt x="1880628" y="634161"/>
                </a:lnTo>
                <a:lnTo>
                  <a:pt x="1927484" y="630723"/>
                </a:lnTo>
                <a:lnTo>
                  <a:pt x="1972206" y="620737"/>
                </a:lnTo>
                <a:lnTo>
                  <a:pt x="2014302" y="604691"/>
                </a:lnTo>
                <a:lnTo>
                  <a:pt x="2053283" y="583078"/>
                </a:lnTo>
                <a:lnTo>
                  <a:pt x="2088657" y="556387"/>
                </a:lnTo>
                <a:lnTo>
                  <a:pt x="2119935" y="525109"/>
                </a:lnTo>
                <a:lnTo>
                  <a:pt x="2146626" y="489735"/>
                </a:lnTo>
                <a:lnTo>
                  <a:pt x="2168239" y="450754"/>
                </a:lnTo>
                <a:lnTo>
                  <a:pt x="2184284" y="408658"/>
                </a:lnTo>
                <a:lnTo>
                  <a:pt x="2194271" y="363937"/>
                </a:lnTo>
                <a:lnTo>
                  <a:pt x="2197709" y="317080"/>
                </a:lnTo>
                <a:lnTo>
                  <a:pt x="2194271" y="270224"/>
                </a:lnTo>
                <a:lnTo>
                  <a:pt x="2184284" y="225503"/>
                </a:lnTo>
                <a:lnTo>
                  <a:pt x="2168239" y="183407"/>
                </a:lnTo>
                <a:lnTo>
                  <a:pt x="2146626" y="144426"/>
                </a:lnTo>
                <a:lnTo>
                  <a:pt x="2119935" y="109051"/>
                </a:lnTo>
                <a:lnTo>
                  <a:pt x="2088657" y="77774"/>
                </a:lnTo>
                <a:lnTo>
                  <a:pt x="2053283" y="51083"/>
                </a:lnTo>
                <a:lnTo>
                  <a:pt x="2014302" y="29470"/>
                </a:lnTo>
                <a:lnTo>
                  <a:pt x="1972206" y="13424"/>
                </a:lnTo>
                <a:lnTo>
                  <a:pt x="1927484" y="3437"/>
                </a:lnTo>
                <a:lnTo>
                  <a:pt x="1880628" y="0"/>
                </a:lnTo>
                <a:close/>
              </a:path>
            </a:pathLst>
          </a:custGeom>
          <a:solidFill>
            <a:srgbClr val="AB191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2" name="Espace réservé du texte 59">
            <a:extLst>
              <a:ext uri="{FF2B5EF4-FFF2-40B4-BE49-F238E27FC236}">
                <a16:creationId xmlns:a16="http://schemas.microsoft.com/office/drawing/2014/main" id="{45FECB92-84B9-DC46-B2E6-848C28E721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78933" y="2552884"/>
            <a:ext cx="1422418" cy="3250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1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Mot clé</a:t>
            </a:r>
          </a:p>
        </p:txBody>
      </p:sp>
      <p:sp>
        <p:nvSpPr>
          <p:cNvPr id="43" name="Espace réservé du texte 59">
            <a:extLst>
              <a:ext uri="{FF2B5EF4-FFF2-40B4-BE49-F238E27FC236}">
                <a16:creationId xmlns:a16="http://schemas.microsoft.com/office/drawing/2014/main" id="{172F9F9E-06A5-3C4B-8259-FDAF6392D4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8933" y="3287718"/>
            <a:ext cx="1422418" cy="3250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1" i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Mot clé</a:t>
            </a:r>
          </a:p>
        </p:txBody>
      </p:sp>
      <p:sp>
        <p:nvSpPr>
          <p:cNvPr id="44" name="Espace réservé du texte 59">
            <a:extLst>
              <a:ext uri="{FF2B5EF4-FFF2-40B4-BE49-F238E27FC236}">
                <a16:creationId xmlns:a16="http://schemas.microsoft.com/office/drawing/2014/main" id="{0DA3B169-BB39-EF46-9387-9DB6ABD4BD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8933" y="4015383"/>
            <a:ext cx="1422418" cy="3250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1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Mot clé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57813D12-E667-4643-9D5D-0B0A07054499}"/>
              </a:ext>
            </a:extLst>
          </p:cNvPr>
          <p:cNvSpPr txBox="1"/>
          <p:nvPr userDrawn="1"/>
        </p:nvSpPr>
        <p:spPr>
          <a:xfrm>
            <a:off x="11003492" y="462667"/>
            <a:ext cx="553508" cy="2532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</a:p>
          <a:p>
            <a:pPr marL="9525" algn="r">
              <a:lnSpc>
                <a:spcPct val="100000"/>
              </a:lnSpc>
              <a:spcBef>
                <a:spcPts val="75"/>
              </a:spcBef>
            </a:pP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28" name="Image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3C54EA4-8DC7-6845-AF86-65C07117EA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2" y="202625"/>
            <a:ext cx="2273396" cy="628301"/>
          </a:xfrm>
          <a:prstGeom prst="rect">
            <a:avLst/>
          </a:prstGeom>
        </p:spPr>
      </p:pic>
      <p:sp>
        <p:nvSpPr>
          <p:cNvPr id="29" name="object 9">
            <a:extLst>
              <a:ext uri="{FF2B5EF4-FFF2-40B4-BE49-F238E27FC236}">
                <a16:creationId xmlns:a16="http://schemas.microsoft.com/office/drawing/2014/main" id="{0C0299CD-1536-5346-A6B3-5F2A1762A422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09D0637-E515-0144-83E7-8195DBE31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7220">
            <a:off x="-1086336" y="5178569"/>
            <a:ext cx="2870469" cy="3444078"/>
          </a:xfrm>
          <a:prstGeom prst="rect">
            <a:avLst/>
          </a:prstGeom>
        </p:spPr>
      </p:pic>
      <p:sp>
        <p:nvSpPr>
          <p:cNvPr id="32" name="object 12">
            <a:extLst>
              <a:ext uri="{FF2B5EF4-FFF2-40B4-BE49-F238E27FC236}">
                <a16:creationId xmlns:a16="http://schemas.microsoft.com/office/drawing/2014/main" id="{C13F0AC7-A2BB-044D-854D-735CF945F107}"/>
              </a:ext>
            </a:extLst>
          </p:cNvPr>
          <p:cNvSpPr/>
          <p:nvPr userDrawn="1"/>
        </p:nvSpPr>
        <p:spPr>
          <a:xfrm>
            <a:off x="1076729" y="4626780"/>
            <a:ext cx="1831446" cy="475774"/>
          </a:xfrm>
          <a:custGeom>
            <a:avLst/>
            <a:gdLst/>
            <a:ahLst/>
            <a:cxnLst/>
            <a:rect l="l" t="t" r="r" b="b"/>
            <a:pathLst>
              <a:path w="2197735" h="634365">
                <a:moveTo>
                  <a:pt x="1880628" y="0"/>
                </a:moveTo>
                <a:lnTo>
                  <a:pt x="317080" y="0"/>
                </a:lnTo>
                <a:lnTo>
                  <a:pt x="270224" y="3437"/>
                </a:lnTo>
                <a:lnTo>
                  <a:pt x="225503" y="13424"/>
                </a:lnTo>
                <a:lnTo>
                  <a:pt x="183407" y="29470"/>
                </a:lnTo>
                <a:lnTo>
                  <a:pt x="144426" y="51083"/>
                </a:lnTo>
                <a:lnTo>
                  <a:pt x="109051" y="77774"/>
                </a:lnTo>
                <a:lnTo>
                  <a:pt x="77774" y="109051"/>
                </a:lnTo>
                <a:lnTo>
                  <a:pt x="51083" y="144426"/>
                </a:lnTo>
                <a:lnTo>
                  <a:pt x="29470" y="183407"/>
                </a:lnTo>
                <a:lnTo>
                  <a:pt x="13424" y="225503"/>
                </a:lnTo>
                <a:lnTo>
                  <a:pt x="3437" y="270224"/>
                </a:lnTo>
                <a:lnTo>
                  <a:pt x="0" y="317080"/>
                </a:lnTo>
                <a:lnTo>
                  <a:pt x="3437" y="363937"/>
                </a:lnTo>
                <a:lnTo>
                  <a:pt x="13424" y="408658"/>
                </a:lnTo>
                <a:lnTo>
                  <a:pt x="29470" y="450754"/>
                </a:lnTo>
                <a:lnTo>
                  <a:pt x="51083" y="489735"/>
                </a:lnTo>
                <a:lnTo>
                  <a:pt x="77774" y="525109"/>
                </a:lnTo>
                <a:lnTo>
                  <a:pt x="109051" y="556387"/>
                </a:lnTo>
                <a:lnTo>
                  <a:pt x="144426" y="583078"/>
                </a:lnTo>
                <a:lnTo>
                  <a:pt x="183407" y="604691"/>
                </a:lnTo>
                <a:lnTo>
                  <a:pt x="225503" y="620737"/>
                </a:lnTo>
                <a:lnTo>
                  <a:pt x="270224" y="630723"/>
                </a:lnTo>
                <a:lnTo>
                  <a:pt x="317080" y="634161"/>
                </a:lnTo>
                <a:lnTo>
                  <a:pt x="1880628" y="634161"/>
                </a:lnTo>
                <a:lnTo>
                  <a:pt x="1927484" y="630723"/>
                </a:lnTo>
                <a:lnTo>
                  <a:pt x="1972206" y="620737"/>
                </a:lnTo>
                <a:lnTo>
                  <a:pt x="2014302" y="604691"/>
                </a:lnTo>
                <a:lnTo>
                  <a:pt x="2053283" y="583078"/>
                </a:lnTo>
                <a:lnTo>
                  <a:pt x="2088657" y="556387"/>
                </a:lnTo>
                <a:lnTo>
                  <a:pt x="2119935" y="525109"/>
                </a:lnTo>
                <a:lnTo>
                  <a:pt x="2146626" y="489735"/>
                </a:lnTo>
                <a:lnTo>
                  <a:pt x="2168239" y="450754"/>
                </a:lnTo>
                <a:lnTo>
                  <a:pt x="2184284" y="408658"/>
                </a:lnTo>
                <a:lnTo>
                  <a:pt x="2194271" y="363937"/>
                </a:lnTo>
                <a:lnTo>
                  <a:pt x="2197709" y="317080"/>
                </a:lnTo>
                <a:lnTo>
                  <a:pt x="2194271" y="270224"/>
                </a:lnTo>
                <a:lnTo>
                  <a:pt x="2184284" y="225503"/>
                </a:lnTo>
                <a:lnTo>
                  <a:pt x="2168239" y="183407"/>
                </a:lnTo>
                <a:lnTo>
                  <a:pt x="2146626" y="144426"/>
                </a:lnTo>
                <a:lnTo>
                  <a:pt x="2119935" y="109051"/>
                </a:lnTo>
                <a:lnTo>
                  <a:pt x="2088657" y="77774"/>
                </a:lnTo>
                <a:lnTo>
                  <a:pt x="2053283" y="51083"/>
                </a:lnTo>
                <a:lnTo>
                  <a:pt x="2014302" y="29470"/>
                </a:lnTo>
                <a:lnTo>
                  <a:pt x="1972206" y="13424"/>
                </a:lnTo>
                <a:lnTo>
                  <a:pt x="1927484" y="3437"/>
                </a:lnTo>
                <a:lnTo>
                  <a:pt x="1880628" y="0"/>
                </a:lnTo>
                <a:close/>
              </a:path>
            </a:pathLst>
          </a:custGeom>
          <a:solidFill>
            <a:srgbClr val="E31D1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3" name="Espace réservé du texte 59">
            <a:extLst>
              <a:ext uri="{FF2B5EF4-FFF2-40B4-BE49-F238E27FC236}">
                <a16:creationId xmlns:a16="http://schemas.microsoft.com/office/drawing/2014/main" id="{A852527B-83D9-E74D-8FBC-9FE3A5A27E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81242" y="4728193"/>
            <a:ext cx="1422418" cy="3250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1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Mot clé</a:t>
            </a:r>
          </a:p>
        </p:txBody>
      </p:sp>
    </p:spTree>
    <p:extLst>
      <p:ext uri="{BB962C8B-B14F-4D97-AF65-F5344CB8AC3E}">
        <p14:creationId xmlns:p14="http://schemas.microsoft.com/office/powerpoint/2010/main" val="3824456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DE12DA-7404-9B41-950A-49CEE5ABD0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20" name="Espace réservé du texte 59">
            <a:extLst>
              <a:ext uri="{FF2B5EF4-FFF2-40B4-BE49-F238E27FC236}">
                <a16:creationId xmlns:a16="http://schemas.microsoft.com/office/drawing/2014/main" id="{BF6B942F-6170-CB47-A4EE-4E506EA9B2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0336" y="1929364"/>
            <a:ext cx="9051328" cy="938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TITRE INTERCALAIRE</a:t>
            </a:r>
            <a:endParaRPr lang="fr-FR" dirty="0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A1C9888-00DE-144E-831A-8917BC71ECED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7EB43FF-6688-B944-AC81-D3C981A45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2" y="202626"/>
            <a:ext cx="2273396" cy="628300"/>
          </a:xfrm>
          <a:prstGeom prst="rect">
            <a:avLst/>
          </a:prstGeom>
        </p:spPr>
      </p:pic>
      <p:sp>
        <p:nvSpPr>
          <p:cNvPr id="19" name="object 9">
            <a:extLst>
              <a:ext uri="{FF2B5EF4-FFF2-40B4-BE49-F238E27FC236}">
                <a16:creationId xmlns:a16="http://schemas.microsoft.com/office/drawing/2014/main" id="{70DCEAC1-3290-6548-AA8F-3392EDD098EB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8D5642B-4548-A54F-9AAF-6DFFCB547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97" y="4540286"/>
            <a:ext cx="3189409" cy="309967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70771C6-FB3C-0D4C-B9CD-C4A213D849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012" y="5539891"/>
            <a:ext cx="3189409" cy="309967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E73C34D-31B4-E012-3D45-B2881CA7CB12}"/>
              </a:ext>
            </a:extLst>
          </p:cNvPr>
          <p:cNvSpPr txBox="1"/>
          <p:nvPr userDrawn="1"/>
        </p:nvSpPr>
        <p:spPr>
          <a:xfrm>
            <a:off x="11176000" y="649317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56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6009C5C-82AF-974B-A85D-81E34DE04E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3" name="Espace réservé du texte 59">
            <a:extLst>
              <a:ext uri="{FF2B5EF4-FFF2-40B4-BE49-F238E27FC236}">
                <a16:creationId xmlns:a16="http://schemas.microsoft.com/office/drawing/2014/main" id="{AF678464-9A18-4040-8F65-26F70FEF89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0336" y="1929364"/>
            <a:ext cx="9051328" cy="938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tx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TITRE INTERCALAIRE</a:t>
            </a:r>
            <a:endParaRPr lang="fr-FR" dirty="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D4B79DFB-FC08-3243-B5B1-89E4C63C5FE0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  <a:endParaRPr sz="750" b="1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5570EF8-DDCC-354A-A57E-C814CBFAF6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3" y="202626"/>
            <a:ext cx="2273393" cy="628300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9FBBF537-5644-9D44-94FA-7D10337F26BB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9E9A3AE-5844-AB49-9D1E-23D54C74CA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97" y="4540286"/>
            <a:ext cx="3189409" cy="309966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2D3D5C4-AA6C-0748-B84E-A69366A09A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012" y="5539891"/>
            <a:ext cx="3189409" cy="30996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C9B346-DBFF-3A9F-5A57-368E57C3976B}"/>
              </a:ext>
            </a:extLst>
          </p:cNvPr>
          <p:cNvSpPr txBox="1"/>
          <p:nvPr userDrawn="1"/>
        </p:nvSpPr>
        <p:spPr>
          <a:xfrm>
            <a:off x="11097348" y="6483744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13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6D6531-7006-9347-96CB-2478EAC20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1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3" name="Espace réservé du texte 59">
            <a:extLst>
              <a:ext uri="{FF2B5EF4-FFF2-40B4-BE49-F238E27FC236}">
                <a16:creationId xmlns:a16="http://schemas.microsoft.com/office/drawing/2014/main" id="{B33E1565-096E-F848-B707-9D2B56E9DC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0336" y="1929364"/>
            <a:ext cx="9051328" cy="938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TITRE INTERCALAIRE</a:t>
            </a:r>
            <a:endParaRPr lang="fr-FR" dirty="0"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E0264640-AA11-2C47-A4DE-B53317F06EB3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78EFB61-587D-C743-8E70-6B26034EC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2" y="202626"/>
            <a:ext cx="2273396" cy="628300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0EDD1365-3CFD-6743-BFA3-D0763BB4ECAC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86D743E-12F8-8A4C-AEC3-DBB8226064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97" y="4540286"/>
            <a:ext cx="3189409" cy="309967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166510E-25BC-534E-953C-AE5487ACF3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012" y="5539891"/>
            <a:ext cx="3189409" cy="30996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DF90A7-F701-FE42-8558-698A2E5901E0}"/>
              </a:ext>
            </a:extLst>
          </p:cNvPr>
          <p:cNvSpPr txBox="1"/>
          <p:nvPr userDrawn="1"/>
        </p:nvSpPr>
        <p:spPr>
          <a:xfrm>
            <a:off x="11176000" y="6464889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64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6D6531-7006-9347-96CB-2478EAC20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3" name="Espace réservé du texte 59">
            <a:extLst>
              <a:ext uri="{FF2B5EF4-FFF2-40B4-BE49-F238E27FC236}">
                <a16:creationId xmlns:a16="http://schemas.microsoft.com/office/drawing/2014/main" id="{B33E1565-096E-F848-B707-9D2B56E9DC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0336" y="1929364"/>
            <a:ext cx="9051328" cy="938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TITRE INTERCALAIRE</a:t>
            </a:r>
            <a:endParaRPr lang="fr-FR" dirty="0"/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E0264640-AA11-2C47-A4DE-B53317F06EB3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78EFB61-587D-C743-8E70-6B26034EC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2" y="202626"/>
            <a:ext cx="2273396" cy="628300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0EDD1365-3CFD-6743-BFA3-D0763BB4ECAC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86D743E-12F8-8A4C-AEC3-DBB8226064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97" y="4540286"/>
            <a:ext cx="3189409" cy="309967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166510E-25BC-534E-953C-AE5487ACF3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012" y="5539891"/>
            <a:ext cx="3189409" cy="30996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5F8451-29BB-7A99-862B-E18935E01463}"/>
              </a:ext>
            </a:extLst>
          </p:cNvPr>
          <p:cNvSpPr txBox="1"/>
          <p:nvPr userDrawn="1"/>
        </p:nvSpPr>
        <p:spPr>
          <a:xfrm>
            <a:off x="11003492" y="6483743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1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itre + 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59">
            <a:extLst>
              <a:ext uri="{FF2B5EF4-FFF2-40B4-BE49-F238E27FC236}">
                <a16:creationId xmlns:a16="http://schemas.microsoft.com/office/drawing/2014/main" id="{7AA4A2FF-6DB2-FF4D-8E07-BF103B2538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3805" y="1376682"/>
            <a:ext cx="5863695" cy="4521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rgbClr val="AB1917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4" name="Espace réservé du texte 59">
            <a:extLst>
              <a:ext uri="{FF2B5EF4-FFF2-40B4-BE49-F238E27FC236}">
                <a16:creationId xmlns:a16="http://schemas.microsoft.com/office/drawing/2014/main" id="{3CB24119-E36F-5744-86FF-F1EE9BACEE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3805" y="2133443"/>
            <a:ext cx="5863695" cy="411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2B1E4012-80DC-3F44-8683-93B06E17BDFE}"/>
              </a:ext>
            </a:extLst>
          </p:cNvPr>
          <p:cNvSpPr txBox="1"/>
          <p:nvPr userDrawn="1"/>
        </p:nvSpPr>
        <p:spPr>
          <a:xfrm>
            <a:off x="11211310" y="454258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5800836-D6A7-2344-B3CB-6336BC49E25B}"/>
              </a:ext>
            </a:extLst>
          </p:cNvPr>
          <p:cNvSpPr txBox="1"/>
          <p:nvPr userDrawn="1"/>
        </p:nvSpPr>
        <p:spPr>
          <a:xfrm>
            <a:off x="8368147" y="6512990"/>
            <a:ext cx="31149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057BB15-9DF2-2E43-BF5F-91DFF1AC98C2}"/>
              </a:ext>
            </a:extLst>
          </p:cNvPr>
          <p:cNvSpPr txBox="1"/>
          <p:nvPr userDrawn="1"/>
        </p:nvSpPr>
        <p:spPr>
          <a:xfrm>
            <a:off x="11038609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rgbClr val="0F5496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C5AA80E6-295A-3C4C-A715-22640A1083D4}"/>
              </a:ext>
            </a:extLst>
          </p:cNvPr>
          <p:cNvSpPr/>
          <p:nvPr userDrawn="1"/>
        </p:nvSpPr>
        <p:spPr>
          <a:xfrm>
            <a:off x="5715000" y="892576"/>
            <a:ext cx="6032500" cy="57149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73D4BC-FBC4-F449-BFA7-0B8487D21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14" y="202625"/>
            <a:ext cx="2273396" cy="628301"/>
          </a:xfrm>
          <a:prstGeom prst="rect">
            <a:avLst/>
          </a:prstGeom>
        </p:spPr>
      </p:pic>
      <p:sp>
        <p:nvSpPr>
          <p:cNvPr id="33" name="Espace réservé pour une image  15">
            <a:extLst>
              <a:ext uri="{FF2B5EF4-FFF2-40B4-BE49-F238E27FC236}">
                <a16:creationId xmlns:a16="http://schemas.microsoft.com/office/drawing/2014/main" id="{0E7FC5A8-7B38-F44C-9DE5-3F88CB454A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5083215" cy="6858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50" b="0" i="0">
                <a:latin typeface="Averta Demo PE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5497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itre + 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8D8071-E045-8844-8F1E-261E7EB2BE08}"/>
              </a:ext>
            </a:extLst>
          </p:cNvPr>
          <p:cNvSpPr/>
          <p:nvPr userDrawn="1"/>
        </p:nvSpPr>
        <p:spPr>
          <a:xfrm>
            <a:off x="5079116" y="1"/>
            <a:ext cx="7112884" cy="6858000"/>
          </a:xfrm>
          <a:prstGeom prst="rect">
            <a:avLst/>
          </a:prstGeom>
          <a:solidFill>
            <a:srgbClr val="0F549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n>
                <a:noFill/>
              </a:ln>
            </a:endParaRPr>
          </a:p>
        </p:txBody>
      </p:sp>
      <p:sp>
        <p:nvSpPr>
          <p:cNvPr id="11" name="Espace réservé du texte 59">
            <a:extLst>
              <a:ext uri="{FF2B5EF4-FFF2-40B4-BE49-F238E27FC236}">
                <a16:creationId xmlns:a16="http://schemas.microsoft.com/office/drawing/2014/main" id="{1A825788-58A5-0B42-8985-EF6C172F0B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3805" y="1376682"/>
            <a:ext cx="5863695" cy="4521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5" name="Espace réservé du texte 59">
            <a:extLst>
              <a:ext uri="{FF2B5EF4-FFF2-40B4-BE49-F238E27FC236}">
                <a16:creationId xmlns:a16="http://schemas.microsoft.com/office/drawing/2014/main" id="{BBFC2795-E862-C547-81D0-73464D76E7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3805" y="2133443"/>
            <a:ext cx="5863695" cy="411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548F34C9-A33A-4448-B8EC-C904C97314A5}"/>
              </a:ext>
            </a:extLst>
          </p:cNvPr>
          <p:cNvSpPr txBox="1"/>
          <p:nvPr userDrawn="1"/>
        </p:nvSpPr>
        <p:spPr>
          <a:xfrm>
            <a:off x="11211310" y="454258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6CF448D-B92E-4E49-A1FF-821902A27C0A}"/>
              </a:ext>
            </a:extLst>
          </p:cNvPr>
          <p:cNvSpPr txBox="1"/>
          <p:nvPr userDrawn="1"/>
        </p:nvSpPr>
        <p:spPr>
          <a:xfrm>
            <a:off x="8368147" y="6512990"/>
            <a:ext cx="31149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FE4B2C3-FEAF-B341-90EE-A47F07C903FB}"/>
              </a:ext>
            </a:extLst>
          </p:cNvPr>
          <p:cNvSpPr txBox="1"/>
          <p:nvPr userDrawn="1"/>
        </p:nvSpPr>
        <p:spPr>
          <a:xfrm>
            <a:off x="11038609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D6ADA72A-7093-4647-B991-9C53ADEC2842}"/>
              </a:ext>
            </a:extLst>
          </p:cNvPr>
          <p:cNvSpPr/>
          <p:nvPr userDrawn="1"/>
        </p:nvSpPr>
        <p:spPr>
          <a:xfrm>
            <a:off x="5715000" y="892576"/>
            <a:ext cx="6032500" cy="57149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B38CDAE-B729-9F49-9E9C-7D46A06E3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114" y="202626"/>
            <a:ext cx="2273396" cy="628300"/>
          </a:xfrm>
          <a:prstGeom prst="rect">
            <a:avLst/>
          </a:prstGeom>
        </p:spPr>
      </p:pic>
      <p:sp>
        <p:nvSpPr>
          <p:cNvPr id="26" name="Espace réservé pour une image  15">
            <a:extLst>
              <a:ext uri="{FF2B5EF4-FFF2-40B4-BE49-F238E27FC236}">
                <a16:creationId xmlns:a16="http://schemas.microsoft.com/office/drawing/2014/main" id="{5A1CC611-324C-3B4B-BFEA-6065D61F386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5083215" cy="6858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50" b="0" i="0">
                <a:latin typeface="Averta Demo PE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8355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itre + tex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32926F-82E1-CD47-97D4-55FE392FECC1}"/>
              </a:ext>
            </a:extLst>
          </p:cNvPr>
          <p:cNvSpPr/>
          <p:nvPr userDrawn="1"/>
        </p:nvSpPr>
        <p:spPr>
          <a:xfrm>
            <a:off x="5079116" y="1"/>
            <a:ext cx="7112884" cy="6858000"/>
          </a:xfrm>
          <a:prstGeom prst="rect">
            <a:avLst/>
          </a:prstGeom>
          <a:solidFill>
            <a:srgbClr val="6EB9C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n>
                <a:noFill/>
              </a:ln>
            </a:endParaRPr>
          </a:p>
        </p:txBody>
      </p:sp>
      <p:sp>
        <p:nvSpPr>
          <p:cNvPr id="15" name="Espace réservé du texte 59">
            <a:extLst>
              <a:ext uri="{FF2B5EF4-FFF2-40B4-BE49-F238E27FC236}">
                <a16:creationId xmlns:a16="http://schemas.microsoft.com/office/drawing/2014/main" id="{7218D69E-DA08-0A48-A6D8-07D0488A48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3805" y="1376682"/>
            <a:ext cx="5863695" cy="4521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92EE61B3-903B-6E4D-8B53-BA4BF1A45D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3805" y="2133443"/>
            <a:ext cx="5863695" cy="411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3CAAC35E-F88B-5E48-93CD-8482B0EB1286}"/>
              </a:ext>
            </a:extLst>
          </p:cNvPr>
          <p:cNvSpPr txBox="1"/>
          <p:nvPr userDrawn="1"/>
        </p:nvSpPr>
        <p:spPr>
          <a:xfrm>
            <a:off x="11211310" y="454258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F90EDAE-F557-1949-95B7-BB27B3E8B55C}"/>
              </a:ext>
            </a:extLst>
          </p:cNvPr>
          <p:cNvSpPr txBox="1"/>
          <p:nvPr userDrawn="1"/>
        </p:nvSpPr>
        <p:spPr>
          <a:xfrm>
            <a:off x="8368147" y="6512990"/>
            <a:ext cx="31149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BB7754-A6FD-E847-8E0C-65B0ED883D06}"/>
              </a:ext>
            </a:extLst>
          </p:cNvPr>
          <p:cNvSpPr txBox="1"/>
          <p:nvPr userDrawn="1"/>
        </p:nvSpPr>
        <p:spPr>
          <a:xfrm>
            <a:off x="11038609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tx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93FA7D56-21E1-4A48-ADEC-97D5BB577DDB}"/>
              </a:ext>
            </a:extLst>
          </p:cNvPr>
          <p:cNvSpPr/>
          <p:nvPr userDrawn="1"/>
        </p:nvSpPr>
        <p:spPr>
          <a:xfrm>
            <a:off x="5715000" y="892576"/>
            <a:ext cx="6032500" cy="57149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EE2082D-E322-734E-8DEE-F9C7B325A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114" y="202626"/>
            <a:ext cx="2273393" cy="628300"/>
          </a:xfrm>
          <a:prstGeom prst="rect">
            <a:avLst/>
          </a:prstGeom>
        </p:spPr>
      </p:pic>
      <p:sp>
        <p:nvSpPr>
          <p:cNvPr id="27" name="Espace réservé pour une image  15">
            <a:extLst>
              <a:ext uri="{FF2B5EF4-FFF2-40B4-BE49-F238E27FC236}">
                <a16:creationId xmlns:a16="http://schemas.microsoft.com/office/drawing/2014/main" id="{14E539B8-3900-EF42-A95E-619A301B31E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5083215" cy="6858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50" b="0" i="0">
                <a:latin typeface="Averta Demo PE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881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itre + 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DD6F40-C13C-E342-8BC1-2FB91732DE9D}"/>
              </a:ext>
            </a:extLst>
          </p:cNvPr>
          <p:cNvSpPr/>
          <p:nvPr userDrawn="1"/>
        </p:nvSpPr>
        <p:spPr>
          <a:xfrm>
            <a:off x="5079116" y="1"/>
            <a:ext cx="7112884" cy="6858000"/>
          </a:xfrm>
          <a:prstGeom prst="rect">
            <a:avLst/>
          </a:prstGeom>
          <a:solidFill>
            <a:srgbClr val="AB191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n>
                <a:noFill/>
              </a:ln>
            </a:endParaRP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30E700B3-534A-E94F-A38D-0DA3168342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3805" y="1376682"/>
            <a:ext cx="5863695" cy="4521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9" name="Espace réservé du texte 59">
            <a:extLst>
              <a:ext uri="{FF2B5EF4-FFF2-40B4-BE49-F238E27FC236}">
                <a16:creationId xmlns:a16="http://schemas.microsoft.com/office/drawing/2014/main" id="{23AA0C53-010E-A945-846F-C0A615D049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3805" y="2133443"/>
            <a:ext cx="5863695" cy="411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73941A10-FFD0-6149-B49E-E79A17C348CE}"/>
              </a:ext>
            </a:extLst>
          </p:cNvPr>
          <p:cNvSpPr txBox="1"/>
          <p:nvPr userDrawn="1"/>
        </p:nvSpPr>
        <p:spPr>
          <a:xfrm>
            <a:off x="11211310" y="454258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2E5D20-9F51-EB4F-9BBD-46AAA32AEB72}"/>
              </a:ext>
            </a:extLst>
          </p:cNvPr>
          <p:cNvSpPr txBox="1"/>
          <p:nvPr userDrawn="1"/>
        </p:nvSpPr>
        <p:spPr>
          <a:xfrm>
            <a:off x="8368147" y="6512990"/>
            <a:ext cx="31149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942E55A-3AD3-1B44-9F5B-1DCEA11C1E8D}"/>
              </a:ext>
            </a:extLst>
          </p:cNvPr>
          <p:cNvSpPr txBox="1"/>
          <p:nvPr userDrawn="1"/>
        </p:nvSpPr>
        <p:spPr>
          <a:xfrm>
            <a:off x="11038609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076C910D-1DB3-DF4C-AA4A-F57853CEF0EE}"/>
              </a:ext>
            </a:extLst>
          </p:cNvPr>
          <p:cNvSpPr/>
          <p:nvPr userDrawn="1"/>
        </p:nvSpPr>
        <p:spPr>
          <a:xfrm>
            <a:off x="5715000" y="892576"/>
            <a:ext cx="6032500" cy="57149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5AB021A-1D17-184F-B599-14579232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114" y="202626"/>
            <a:ext cx="2273396" cy="628300"/>
          </a:xfrm>
          <a:prstGeom prst="rect">
            <a:avLst/>
          </a:prstGeom>
        </p:spPr>
      </p:pic>
      <p:sp>
        <p:nvSpPr>
          <p:cNvPr id="28" name="Espace réservé pour une image  15">
            <a:extLst>
              <a:ext uri="{FF2B5EF4-FFF2-40B4-BE49-F238E27FC236}">
                <a16:creationId xmlns:a16="http://schemas.microsoft.com/office/drawing/2014/main" id="{1B9BA469-B360-2043-A8C1-875B75EC45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5083215" cy="6858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50" b="0" i="0">
                <a:latin typeface="Averta Demo PE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953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couver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541678-8CBD-294E-92E2-10E023CA7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1E3B7DB6-53A9-0A45-8C67-2A17912A82EA}"/>
              </a:ext>
            </a:extLst>
          </p:cNvPr>
          <p:cNvSpPr txBox="1"/>
          <p:nvPr userDrawn="1"/>
        </p:nvSpPr>
        <p:spPr>
          <a:xfrm>
            <a:off x="10947776" y="6432695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15" name="Espace réservé du texte 59">
            <a:extLst>
              <a:ext uri="{FF2B5EF4-FFF2-40B4-BE49-F238E27FC236}">
                <a16:creationId xmlns:a16="http://schemas.microsoft.com/office/drawing/2014/main" id="{79B87197-C414-8F43-A03C-50B3C15B7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169" y="4436639"/>
            <a:ext cx="9351663" cy="685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lang="fr-FR" sz="3000" b="0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sous titre</a:t>
            </a:r>
          </a:p>
        </p:txBody>
      </p:sp>
      <p:sp>
        <p:nvSpPr>
          <p:cNvPr id="20" name="Espace réservé du texte 59">
            <a:extLst>
              <a:ext uri="{FF2B5EF4-FFF2-40B4-BE49-F238E27FC236}">
                <a16:creationId xmlns:a16="http://schemas.microsoft.com/office/drawing/2014/main" id="{3D89FD63-9B14-AB4A-BC2D-13A8BA81A5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169" y="2358983"/>
            <a:ext cx="9351664" cy="19262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le titre du </a:t>
            </a:r>
            <a:r>
              <a:rPr lang="fr-FR" dirty="0" err="1"/>
              <a:t>powerpoint</a:t>
            </a:r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7D46985-56BC-8244-B8C4-3755AF1CE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674" y="497409"/>
            <a:ext cx="3284652" cy="163155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0022B9D-DD99-1144-AC8D-9BAD5E0E3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97" y="5138802"/>
            <a:ext cx="3189409" cy="30996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2E8F21-059D-2C67-2444-747346975EF3}"/>
              </a:ext>
            </a:extLst>
          </p:cNvPr>
          <p:cNvSpPr txBox="1"/>
          <p:nvPr userDrawn="1"/>
        </p:nvSpPr>
        <p:spPr>
          <a:xfrm>
            <a:off x="10116960" y="6391337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42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itre + tex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DD6F40-C13C-E342-8BC1-2FB91732DE9D}"/>
              </a:ext>
            </a:extLst>
          </p:cNvPr>
          <p:cNvSpPr/>
          <p:nvPr userDrawn="1"/>
        </p:nvSpPr>
        <p:spPr>
          <a:xfrm>
            <a:off x="5079116" y="1"/>
            <a:ext cx="7112884" cy="6858000"/>
          </a:xfrm>
          <a:prstGeom prst="rect">
            <a:avLst/>
          </a:prstGeom>
          <a:solidFill>
            <a:srgbClr val="E31D1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>
              <a:ln>
                <a:noFill/>
              </a:ln>
            </a:endParaRP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30E700B3-534A-E94F-A38D-0DA3168342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83805" y="1376682"/>
            <a:ext cx="5863695" cy="4521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9" name="Espace réservé du texte 59">
            <a:extLst>
              <a:ext uri="{FF2B5EF4-FFF2-40B4-BE49-F238E27FC236}">
                <a16:creationId xmlns:a16="http://schemas.microsoft.com/office/drawing/2014/main" id="{23AA0C53-010E-A945-846F-C0A615D049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3805" y="2133443"/>
            <a:ext cx="5863695" cy="41170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73941A10-FFD0-6149-B49E-E79A17C348CE}"/>
              </a:ext>
            </a:extLst>
          </p:cNvPr>
          <p:cNvSpPr txBox="1"/>
          <p:nvPr userDrawn="1"/>
        </p:nvSpPr>
        <p:spPr>
          <a:xfrm>
            <a:off x="11211310" y="454258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2E5D20-9F51-EB4F-9BBD-46AAA32AEB72}"/>
              </a:ext>
            </a:extLst>
          </p:cNvPr>
          <p:cNvSpPr txBox="1"/>
          <p:nvPr userDrawn="1"/>
        </p:nvSpPr>
        <p:spPr>
          <a:xfrm>
            <a:off x="8368147" y="6512990"/>
            <a:ext cx="31149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942E55A-3AD3-1B44-9F5B-1DCEA11C1E8D}"/>
              </a:ext>
            </a:extLst>
          </p:cNvPr>
          <p:cNvSpPr txBox="1"/>
          <p:nvPr userDrawn="1"/>
        </p:nvSpPr>
        <p:spPr>
          <a:xfrm>
            <a:off x="11038609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076C910D-1DB3-DF4C-AA4A-F57853CEF0EE}"/>
              </a:ext>
            </a:extLst>
          </p:cNvPr>
          <p:cNvSpPr/>
          <p:nvPr userDrawn="1"/>
        </p:nvSpPr>
        <p:spPr>
          <a:xfrm>
            <a:off x="5715000" y="892576"/>
            <a:ext cx="6032500" cy="57149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5AB021A-1D17-184F-B599-14579232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114" y="202626"/>
            <a:ext cx="2273396" cy="628300"/>
          </a:xfrm>
          <a:prstGeom prst="rect">
            <a:avLst/>
          </a:prstGeom>
        </p:spPr>
      </p:pic>
      <p:sp>
        <p:nvSpPr>
          <p:cNvPr id="11" name="Espace réservé pour une image  15">
            <a:extLst>
              <a:ext uri="{FF2B5EF4-FFF2-40B4-BE49-F238E27FC236}">
                <a16:creationId xmlns:a16="http://schemas.microsoft.com/office/drawing/2014/main" id="{3867DEAB-6606-4E48-B5B7-A6EC79F115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5083215" cy="6858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50" b="0" i="0">
                <a:latin typeface="Averta Demo PE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6810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33">
            <a:extLst>
              <a:ext uri="{FF2B5EF4-FFF2-40B4-BE49-F238E27FC236}">
                <a16:creationId xmlns:a16="http://schemas.microsoft.com/office/drawing/2014/main" id="{5C9A7117-79C8-3448-BF1C-86A6E3AA19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27715" y="2864605"/>
            <a:ext cx="2600854" cy="392415"/>
          </a:xfrm>
          <a:prstGeom prst="rect">
            <a:avLst/>
          </a:prstGeom>
        </p:spPr>
        <p:txBody>
          <a:bodyPr/>
          <a:lstStyle>
            <a:lvl1pPr>
              <a:defRPr sz="1725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Premier point</a:t>
            </a:r>
          </a:p>
        </p:txBody>
      </p:sp>
      <p:sp>
        <p:nvSpPr>
          <p:cNvPr id="41" name="Espace réservé du texte 33">
            <a:extLst>
              <a:ext uri="{FF2B5EF4-FFF2-40B4-BE49-F238E27FC236}">
                <a16:creationId xmlns:a16="http://schemas.microsoft.com/office/drawing/2014/main" id="{D61C26F4-876E-E64C-AF12-45B3EEDDAA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27715" y="3639767"/>
            <a:ext cx="2600854" cy="392415"/>
          </a:xfrm>
          <a:prstGeom prst="rect">
            <a:avLst/>
          </a:prstGeom>
        </p:spPr>
        <p:txBody>
          <a:bodyPr/>
          <a:lstStyle>
            <a:lvl1pPr>
              <a:defRPr sz="1725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Deuxième point</a:t>
            </a:r>
          </a:p>
        </p:txBody>
      </p:sp>
      <p:sp>
        <p:nvSpPr>
          <p:cNvPr id="43" name="Espace réservé du texte 33">
            <a:extLst>
              <a:ext uri="{FF2B5EF4-FFF2-40B4-BE49-F238E27FC236}">
                <a16:creationId xmlns:a16="http://schemas.microsoft.com/office/drawing/2014/main" id="{B9CA23F3-EB7E-E044-83EF-8EC060DB1A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7715" y="4452337"/>
            <a:ext cx="2600854" cy="392415"/>
          </a:xfrm>
          <a:prstGeom prst="rect">
            <a:avLst/>
          </a:prstGeom>
        </p:spPr>
        <p:txBody>
          <a:bodyPr/>
          <a:lstStyle>
            <a:lvl1pPr>
              <a:defRPr sz="1725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Troisième point</a:t>
            </a:r>
          </a:p>
        </p:txBody>
      </p:sp>
      <p:sp>
        <p:nvSpPr>
          <p:cNvPr id="45" name="Espace réservé du texte 33">
            <a:extLst>
              <a:ext uri="{FF2B5EF4-FFF2-40B4-BE49-F238E27FC236}">
                <a16:creationId xmlns:a16="http://schemas.microsoft.com/office/drawing/2014/main" id="{15953883-DFF4-9042-A80B-AA7B15DA7D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27715" y="5239967"/>
            <a:ext cx="2600854" cy="392415"/>
          </a:xfrm>
          <a:prstGeom prst="rect">
            <a:avLst/>
          </a:prstGeom>
        </p:spPr>
        <p:txBody>
          <a:bodyPr/>
          <a:lstStyle>
            <a:lvl1pPr>
              <a:defRPr sz="1725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Dernier point</a:t>
            </a: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248AA4AC-3C86-3140-9D90-AFBB8D22C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163" y="1146271"/>
            <a:ext cx="10931237" cy="9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75" b="1" i="0">
                <a:solidFill>
                  <a:srgbClr val="AB1917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AE8B6D04-87FE-4D4A-AE07-62B2D336CA06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Juin  2023</a:t>
            </a: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996313-4A8B-3047-A118-AA34C0C62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2" y="202625"/>
            <a:ext cx="2273396" cy="628301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EF672F2F-2966-BE41-93A8-7B7F4E74E701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20F9D7A-9C08-2D47-8108-A70934B22E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7" y="2805542"/>
            <a:ext cx="525321" cy="51054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2DBE589-32D4-C040-A8AE-8B7A2D536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7" y="3580705"/>
            <a:ext cx="525321" cy="51054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6196A89-0C02-0D4D-BC39-BDCE2072C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7" y="4393274"/>
            <a:ext cx="525321" cy="51054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80F6DB7-ECEB-1B43-AAA6-7175A77BFC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7" y="5180905"/>
            <a:ext cx="525321" cy="5105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F542317-287E-121A-3667-EA1B13D0FDFA}"/>
              </a:ext>
            </a:extLst>
          </p:cNvPr>
          <p:cNvSpPr txBox="1"/>
          <p:nvPr userDrawn="1"/>
        </p:nvSpPr>
        <p:spPr>
          <a:xfrm>
            <a:off x="11003492" y="6395333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tx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25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7">
            <a:extLst>
              <a:ext uri="{FF2B5EF4-FFF2-40B4-BE49-F238E27FC236}">
                <a16:creationId xmlns:a16="http://schemas.microsoft.com/office/drawing/2014/main" id="{25AFA0B1-9768-4F43-8AB0-80CD6BDB0838}"/>
              </a:ext>
            </a:extLst>
          </p:cNvPr>
          <p:cNvSpPr txBox="1"/>
          <p:nvPr userDrawn="1"/>
        </p:nvSpPr>
        <p:spPr>
          <a:xfrm>
            <a:off x="11003492" y="462667"/>
            <a:ext cx="553508" cy="2532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</a:p>
          <a:p>
            <a:pPr marL="9525" algn="r">
              <a:lnSpc>
                <a:spcPct val="100000"/>
              </a:lnSpc>
              <a:spcBef>
                <a:spcPts val="75"/>
              </a:spcBef>
            </a:pP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3B2E21-E005-6249-B278-EDB2891D61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2" y="202625"/>
            <a:ext cx="2273396" cy="628301"/>
          </a:xfrm>
          <a:prstGeom prst="rect">
            <a:avLst/>
          </a:prstGeom>
        </p:spPr>
      </p:pic>
      <p:sp>
        <p:nvSpPr>
          <p:cNvPr id="22" name="object 9">
            <a:extLst>
              <a:ext uri="{FF2B5EF4-FFF2-40B4-BE49-F238E27FC236}">
                <a16:creationId xmlns:a16="http://schemas.microsoft.com/office/drawing/2014/main" id="{5F2686DB-4C1D-4C4D-97A6-1959917F9A82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BD1251E3-21C0-3A4B-B550-7FB08E7FB4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7220">
            <a:off x="-1086336" y="4941659"/>
            <a:ext cx="2870469" cy="34440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A1192B4-788F-8B52-3588-0F30EBE93D41}"/>
              </a:ext>
            </a:extLst>
          </p:cNvPr>
          <p:cNvSpPr txBox="1"/>
          <p:nvPr userDrawn="1"/>
        </p:nvSpPr>
        <p:spPr>
          <a:xfrm>
            <a:off x="10899246" y="6455949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tx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45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t de séparation+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71A11718-EA04-0746-876B-82AACAA11AA5}"/>
              </a:ext>
            </a:extLst>
          </p:cNvPr>
          <p:cNvSpPr/>
          <p:nvPr userDrawn="1"/>
        </p:nvSpPr>
        <p:spPr>
          <a:xfrm rot="5400000" flipV="1">
            <a:off x="5010147" y="5226046"/>
            <a:ext cx="2171707" cy="6350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9525">
            <a:solidFill>
              <a:srgbClr val="000D5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A06D8328-D606-CB49-BF90-BA5ED142EBAD}"/>
              </a:ext>
            </a:extLst>
          </p:cNvPr>
          <p:cNvSpPr/>
          <p:nvPr userDrawn="1"/>
        </p:nvSpPr>
        <p:spPr>
          <a:xfrm rot="5400000" flipV="1">
            <a:off x="5010147" y="2139954"/>
            <a:ext cx="2171707" cy="6350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9525">
            <a:solidFill>
              <a:srgbClr val="000D5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98E196-94BC-1F4A-BF09-24B8693EC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2" y="202625"/>
            <a:ext cx="2273396" cy="628301"/>
          </a:xfrm>
          <a:prstGeom prst="rect">
            <a:avLst/>
          </a:prstGeom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F849FB7C-9DE4-EE42-AEE7-049C4626C873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A654D3D-95A9-8742-AC6D-1C4C342C6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10" y="3366494"/>
            <a:ext cx="717934" cy="697734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77828C4F-06F5-A1FC-E3D5-D88386BCF12B}"/>
              </a:ext>
            </a:extLst>
          </p:cNvPr>
          <p:cNvSpPr txBox="1"/>
          <p:nvPr userDrawn="1"/>
        </p:nvSpPr>
        <p:spPr>
          <a:xfrm>
            <a:off x="11003492" y="462667"/>
            <a:ext cx="553508" cy="2532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</a:p>
          <a:p>
            <a:pPr marL="9525" algn="r">
              <a:lnSpc>
                <a:spcPct val="100000"/>
              </a:lnSpc>
              <a:spcBef>
                <a:spcPts val="75"/>
              </a:spcBef>
            </a:pP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DCCEB7-7B8D-3A6B-5E05-BB458B8667D5}"/>
              </a:ext>
            </a:extLst>
          </p:cNvPr>
          <p:cNvSpPr txBox="1"/>
          <p:nvPr userDrawn="1"/>
        </p:nvSpPr>
        <p:spPr>
          <a:xfrm>
            <a:off x="11176000" y="6399293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tx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258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Fi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59">
            <a:extLst>
              <a:ext uri="{FF2B5EF4-FFF2-40B4-BE49-F238E27FC236}">
                <a16:creationId xmlns:a16="http://schemas.microsoft.com/office/drawing/2014/main" id="{6BA857FF-FDC0-3443-AD89-F10996808D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367" y="3835419"/>
            <a:ext cx="10626437" cy="380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0" i="0">
                <a:solidFill>
                  <a:srgbClr val="AB1917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Nom et prénom - poste</a:t>
            </a:r>
          </a:p>
        </p:txBody>
      </p:sp>
      <p:sp>
        <p:nvSpPr>
          <p:cNvPr id="35" name="Espace réservé du texte 59">
            <a:extLst>
              <a:ext uri="{FF2B5EF4-FFF2-40B4-BE49-F238E27FC236}">
                <a16:creationId xmlns:a16="http://schemas.microsoft.com/office/drawing/2014/main" id="{736E6201-A876-654E-AD30-44512F4B36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3610" y="1758142"/>
            <a:ext cx="10629951" cy="16957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rgbClr val="0F5496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MERCI DE VOTRE</a:t>
            </a:r>
            <a:br>
              <a:rPr lang="fr-FR" spc="15" dirty="0"/>
            </a:br>
            <a:r>
              <a:rPr lang="fr-FR" spc="15" dirty="0"/>
              <a:t>ATTENTION</a:t>
            </a:r>
            <a:endParaRPr lang="fr-FR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9377483-7F44-D248-9353-4047042ACA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2" y="202625"/>
            <a:ext cx="2273396" cy="628301"/>
          </a:xfrm>
          <a:prstGeom prst="rect">
            <a:avLst/>
          </a:prstGeom>
        </p:spPr>
      </p:pic>
      <p:sp>
        <p:nvSpPr>
          <p:cNvPr id="13" name="object 9">
            <a:extLst>
              <a:ext uri="{FF2B5EF4-FFF2-40B4-BE49-F238E27FC236}">
                <a16:creationId xmlns:a16="http://schemas.microsoft.com/office/drawing/2014/main" id="{00DF4390-A614-E54D-AC0F-B4960001574B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373586B-63E2-9D41-97FE-EF16BDE4A8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7220">
            <a:off x="-1086336" y="4941659"/>
            <a:ext cx="2870469" cy="344407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4E5984E2-46BF-7D6E-1464-9DEC7229E7B9}"/>
              </a:ext>
            </a:extLst>
          </p:cNvPr>
          <p:cNvSpPr txBox="1"/>
          <p:nvPr userDrawn="1"/>
        </p:nvSpPr>
        <p:spPr>
          <a:xfrm>
            <a:off x="11003492" y="462667"/>
            <a:ext cx="553508" cy="2532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</a:p>
          <a:p>
            <a:pPr marL="9525" algn="r">
              <a:lnSpc>
                <a:spcPct val="100000"/>
              </a:lnSpc>
              <a:spcBef>
                <a:spcPts val="75"/>
              </a:spcBef>
            </a:pP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F77704-0801-1A23-6169-DCAA22F88252}"/>
              </a:ext>
            </a:extLst>
          </p:cNvPr>
          <p:cNvSpPr txBox="1"/>
          <p:nvPr userDrawn="1"/>
        </p:nvSpPr>
        <p:spPr>
          <a:xfrm>
            <a:off x="10899246" y="6455949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tx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8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Fi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CD857A-E8D4-644E-9E9C-DB34570C40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5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4" name="Espace réservé du texte 59">
            <a:extLst>
              <a:ext uri="{FF2B5EF4-FFF2-40B4-BE49-F238E27FC236}">
                <a16:creationId xmlns:a16="http://schemas.microsoft.com/office/drawing/2014/main" id="{51A44D1F-51C9-C845-94F1-0F9367857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367" y="3835419"/>
            <a:ext cx="10626437" cy="380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Nom et prénom - poste</a:t>
            </a:r>
          </a:p>
        </p:txBody>
      </p:sp>
      <p:sp>
        <p:nvSpPr>
          <p:cNvPr id="15" name="Espace réservé du texte 59">
            <a:extLst>
              <a:ext uri="{FF2B5EF4-FFF2-40B4-BE49-F238E27FC236}">
                <a16:creationId xmlns:a16="http://schemas.microsoft.com/office/drawing/2014/main" id="{8068FAE3-C389-B144-A244-AB5A952A48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3610" y="1758142"/>
            <a:ext cx="10629951" cy="16957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MERCI DE VOTRE</a:t>
            </a:r>
            <a:br>
              <a:rPr lang="fr-FR" spc="15" dirty="0"/>
            </a:br>
            <a:r>
              <a:rPr lang="fr-FR" spc="15" dirty="0"/>
              <a:t>ATTENTION</a:t>
            </a:r>
            <a:endParaRPr lang="fr-FR" dirty="0"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F03EC8F8-4F6D-624F-8FB5-4279CCCA8D2E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74EF69-AE9C-2E41-9A9D-AB6BE1159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2" y="202626"/>
            <a:ext cx="2273396" cy="628300"/>
          </a:xfrm>
          <a:prstGeom prst="rect">
            <a:avLst/>
          </a:prstGeom>
        </p:spPr>
      </p:pic>
      <p:sp>
        <p:nvSpPr>
          <p:cNvPr id="19" name="object 9">
            <a:extLst>
              <a:ext uri="{FF2B5EF4-FFF2-40B4-BE49-F238E27FC236}">
                <a16:creationId xmlns:a16="http://schemas.microsoft.com/office/drawing/2014/main" id="{5D316487-B7F3-8541-B8EB-CB9EA69EABE0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2DE6B56-4109-624D-8830-509D73A5C738}"/>
              </a:ext>
            </a:extLst>
          </p:cNvPr>
          <p:cNvSpPr txBox="1"/>
          <p:nvPr userDrawn="1"/>
        </p:nvSpPr>
        <p:spPr>
          <a:xfrm>
            <a:off x="10858500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8AAB091-F3E6-C24A-BE04-E1C1324DF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67220">
            <a:off x="-1086336" y="4941659"/>
            <a:ext cx="2870468" cy="34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74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Fi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996F851-9D31-3240-8275-B8BF4EA85A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5" name="Espace réservé du texte 59">
            <a:extLst>
              <a:ext uri="{FF2B5EF4-FFF2-40B4-BE49-F238E27FC236}">
                <a16:creationId xmlns:a16="http://schemas.microsoft.com/office/drawing/2014/main" id="{466201B2-AA41-0445-BBDA-69B57897C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367" y="3835419"/>
            <a:ext cx="10626437" cy="380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Nom et prénom - poste</a:t>
            </a:r>
          </a:p>
        </p:txBody>
      </p:sp>
      <p:sp>
        <p:nvSpPr>
          <p:cNvPr id="21" name="Espace réservé du texte 59">
            <a:extLst>
              <a:ext uri="{FF2B5EF4-FFF2-40B4-BE49-F238E27FC236}">
                <a16:creationId xmlns:a16="http://schemas.microsoft.com/office/drawing/2014/main" id="{EB6ECE2B-B89E-F04C-9A78-3A88DEE995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3610" y="1758142"/>
            <a:ext cx="10629951" cy="16957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tx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MERCI DE VOTRE</a:t>
            </a:r>
            <a:br>
              <a:rPr lang="fr-FR" spc="15" dirty="0"/>
            </a:br>
            <a:r>
              <a:rPr lang="fr-FR" spc="15" dirty="0"/>
              <a:t>ATTENTION</a:t>
            </a:r>
            <a:endParaRPr lang="fr-FR" dirty="0"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E040F75F-4598-EE41-B604-F636DE72658D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B4E368C-1283-5A46-8B1F-CB5A136E7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3" y="202626"/>
            <a:ext cx="2273393" cy="628300"/>
          </a:xfrm>
          <a:prstGeom prst="rect">
            <a:avLst/>
          </a:prstGeom>
        </p:spPr>
      </p:pic>
      <p:sp>
        <p:nvSpPr>
          <p:cNvPr id="24" name="object 9">
            <a:extLst>
              <a:ext uri="{FF2B5EF4-FFF2-40B4-BE49-F238E27FC236}">
                <a16:creationId xmlns:a16="http://schemas.microsoft.com/office/drawing/2014/main" id="{43D12EAE-B7F9-1649-B629-A353E06F07BD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DAFE4C8-2CF8-A943-AE71-3C212493558D}"/>
              </a:ext>
            </a:extLst>
          </p:cNvPr>
          <p:cNvSpPr txBox="1"/>
          <p:nvPr userDrawn="1"/>
        </p:nvSpPr>
        <p:spPr>
          <a:xfrm>
            <a:off x="10858500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tx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16E981F-1270-BD49-B4C8-D193BE98FF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67220">
            <a:off x="-1086336" y="4941659"/>
            <a:ext cx="2870468" cy="34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79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Fi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5313E48-C407-3240-BCE7-9C2F0103B4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1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75951069-CBC5-0A4D-8A6E-A98F6D796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367" y="3835419"/>
            <a:ext cx="10626437" cy="380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Nom et prénom - poste</a:t>
            </a: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BFE414C0-93FB-8348-A226-F600BE8029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3610" y="1758142"/>
            <a:ext cx="10629951" cy="16957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MERCI DE VOTRE</a:t>
            </a:r>
            <a:br>
              <a:rPr lang="fr-FR" spc="15" dirty="0"/>
            </a:br>
            <a:r>
              <a:rPr lang="fr-FR" spc="15" dirty="0"/>
              <a:t>ATTENTION</a:t>
            </a:r>
            <a:endParaRPr lang="fr-FR" dirty="0"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848AF466-8253-E44E-B64E-17B3D686FD97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18A8D76-E211-A545-BFA0-70F5C22E5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2" y="202626"/>
            <a:ext cx="2273396" cy="628300"/>
          </a:xfrm>
          <a:prstGeom prst="rect">
            <a:avLst/>
          </a:prstGeom>
        </p:spPr>
      </p:pic>
      <p:sp>
        <p:nvSpPr>
          <p:cNvPr id="24" name="object 9">
            <a:extLst>
              <a:ext uri="{FF2B5EF4-FFF2-40B4-BE49-F238E27FC236}">
                <a16:creationId xmlns:a16="http://schemas.microsoft.com/office/drawing/2014/main" id="{41CE4E23-9F08-C843-B641-D0D81B8346FE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546956B-A192-8E44-85CF-28AB108FBBA4}"/>
              </a:ext>
            </a:extLst>
          </p:cNvPr>
          <p:cNvSpPr txBox="1"/>
          <p:nvPr userDrawn="1"/>
        </p:nvSpPr>
        <p:spPr>
          <a:xfrm>
            <a:off x="10858500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EDF14F-9310-5C4E-A5C0-61F01F8C7B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67220">
            <a:off x="-1086336" y="4941659"/>
            <a:ext cx="2870468" cy="34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3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Fi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5313E48-C407-3240-BCE7-9C2F0103B4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75951069-CBC5-0A4D-8A6E-A98F6D796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367" y="3835419"/>
            <a:ext cx="10626437" cy="3808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50" b="0" i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Nom et prénom - poste</a:t>
            </a:r>
          </a:p>
        </p:txBody>
      </p:sp>
      <p:sp>
        <p:nvSpPr>
          <p:cNvPr id="17" name="Espace réservé du texte 59">
            <a:extLst>
              <a:ext uri="{FF2B5EF4-FFF2-40B4-BE49-F238E27FC236}">
                <a16:creationId xmlns:a16="http://schemas.microsoft.com/office/drawing/2014/main" id="{BFE414C0-93FB-8348-A226-F600BE8029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3610" y="1758142"/>
            <a:ext cx="10629951" cy="16957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spc="15" dirty="0"/>
              <a:t>MERCI DE VOTRE</a:t>
            </a:r>
            <a:br>
              <a:rPr lang="fr-FR" spc="15" dirty="0"/>
            </a:br>
            <a:r>
              <a:rPr lang="fr-FR" spc="15" dirty="0"/>
              <a:t>ATTENTION</a:t>
            </a:r>
            <a:endParaRPr lang="fr-FR" dirty="0"/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848AF466-8253-E44E-B64E-17B3D686FD97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18A8D76-E211-A545-BFA0-70F5C22E5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32" y="202626"/>
            <a:ext cx="2273396" cy="628300"/>
          </a:xfrm>
          <a:prstGeom prst="rect">
            <a:avLst/>
          </a:prstGeom>
        </p:spPr>
      </p:pic>
      <p:sp>
        <p:nvSpPr>
          <p:cNvPr id="24" name="object 9">
            <a:extLst>
              <a:ext uri="{FF2B5EF4-FFF2-40B4-BE49-F238E27FC236}">
                <a16:creationId xmlns:a16="http://schemas.microsoft.com/office/drawing/2014/main" id="{41CE4E23-9F08-C843-B641-D0D81B8346FE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546956B-A192-8E44-85CF-28AB108FBBA4}"/>
              </a:ext>
            </a:extLst>
          </p:cNvPr>
          <p:cNvSpPr txBox="1"/>
          <p:nvPr userDrawn="1"/>
        </p:nvSpPr>
        <p:spPr>
          <a:xfrm>
            <a:off x="10858500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3EDF14F-9310-5C4E-A5C0-61F01F8C7B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67220">
            <a:off x="-1086336" y="4941659"/>
            <a:ext cx="2870468" cy="34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16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couvertu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EAA304-354E-924F-9383-CCE5F218CDDE}"/>
              </a:ext>
            </a:extLst>
          </p:cNvPr>
          <p:cNvSpPr/>
          <p:nvPr userDrawn="1"/>
        </p:nvSpPr>
        <p:spPr>
          <a:xfrm>
            <a:off x="0" y="84841"/>
            <a:ext cx="12192000" cy="6858000"/>
          </a:xfrm>
          <a:prstGeom prst="rect">
            <a:avLst/>
          </a:prstGeom>
          <a:solidFill>
            <a:srgbClr val="6E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128196"/>
              </a:solidFill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BF33879C-3A1A-6943-BA03-53504F0F7BD8}"/>
              </a:ext>
            </a:extLst>
          </p:cNvPr>
          <p:cNvSpPr txBox="1"/>
          <p:nvPr userDrawn="1"/>
        </p:nvSpPr>
        <p:spPr>
          <a:xfrm>
            <a:off x="11252576" y="6447935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tx1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  <a:endParaRPr sz="750" b="1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16" name="Espace réservé du texte 59">
            <a:extLst>
              <a:ext uri="{FF2B5EF4-FFF2-40B4-BE49-F238E27FC236}">
                <a16:creationId xmlns:a16="http://schemas.microsoft.com/office/drawing/2014/main" id="{768D3A18-3465-0148-B182-C1F622495C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169" y="4436639"/>
            <a:ext cx="9351663" cy="685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lang="fr-FR" sz="3000" b="0" i="0" dirty="0">
                <a:solidFill>
                  <a:schemeClr val="tx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sous titre</a:t>
            </a:r>
          </a:p>
        </p:txBody>
      </p:sp>
      <p:sp>
        <p:nvSpPr>
          <p:cNvPr id="22" name="Espace réservé du texte 59">
            <a:extLst>
              <a:ext uri="{FF2B5EF4-FFF2-40B4-BE49-F238E27FC236}">
                <a16:creationId xmlns:a16="http://schemas.microsoft.com/office/drawing/2014/main" id="{647DBD62-7146-534B-A37C-E2FD1AE7BF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169" y="2358983"/>
            <a:ext cx="9351664" cy="19262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tx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le titre du </a:t>
            </a:r>
            <a:r>
              <a:rPr lang="fr-FR" dirty="0" err="1"/>
              <a:t>powerpoint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F3B74CE-1C2E-E540-A39A-24DD9A5DA4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674" y="497409"/>
            <a:ext cx="3284652" cy="163155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E663618-185E-854F-9211-F312BA3292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97" y="5138802"/>
            <a:ext cx="3189409" cy="30996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960A44-B2E9-558E-72E0-522AC1042FF4}"/>
              </a:ext>
            </a:extLst>
          </p:cNvPr>
          <p:cNvSpPr txBox="1"/>
          <p:nvPr userDrawn="1"/>
        </p:nvSpPr>
        <p:spPr>
          <a:xfrm>
            <a:off x="10390832" y="6406577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tx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6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couvertu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47AB48-B7F6-3843-8762-BE6902ECA9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19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5762A65A-A8BB-6947-89D2-A9A8F7806DED}"/>
              </a:ext>
            </a:extLst>
          </p:cNvPr>
          <p:cNvSpPr txBox="1"/>
          <p:nvPr userDrawn="1"/>
        </p:nvSpPr>
        <p:spPr>
          <a:xfrm>
            <a:off x="11039216" y="6563603"/>
            <a:ext cx="553508" cy="2532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</a:p>
          <a:p>
            <a:pPr marL="9525" algn="r">
              <a:lnSpc>
                <a:spcPct val="100000"/>
              </a:lnSpc>
              <a:spcBef>
                <a:spcPts val="75"/>
              </a:spcBef>
            </a:pPr>
            <a:endParaRPr sz="750" b="1" dirty="0">
              <a:solidFill>
                <a:schemeClr val="bg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18" name="Espace réservé du texte 59">
            <a:extLst>
              <a:ext uri="{FF2B5EF4-FFF2-40B4-BE49-F238E27FC236}">
                <a16:creationId xmlns:a16="http://schemas.microsoft.com/office/drawing/2014/main" id="{C2899D3C-FEDD-D047-96CD-E6E9A39D8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169" y="4436639"/>
            <a:ext cx="9351663" cy="685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lang="fr-FR" sz="3000" b="0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sous titre</a:t>
            </a:r>
          </a:p>
        </p:txBody>
      </p:sp>
      <p:sp>
        <p:nvSpPr>
          <p:cNvPr id="23" name="Espace réservé du texte 59">
            <a:extLst>
              <a:ext uri="{FF2B5EF4-FFF2-40B4-BE49-F238E27FC236}">
                <a16:creationId xmlns:a16="http://schemas.microsoft.com/office/drawing/2014/main" id="{FA4BD711-A9EC-BE4C-BC6C-355271337C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169" y="2358983"/>
            <a:ext cx="9351664" cy="19262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le titre du </a:t>
            </a:r>
            <a:r>
              <a:rPr lang="fr-FR" dirty="0" err="1"/>
              <a:t>powerpoint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1E6BF29-2AA5-BC4C-BF17-3364A113F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674" y="497409"/>
            <a:ext cx="3284652" cy="16315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673FB97-3B6A-ED4F-98F3-32EFD836DE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97" y="5138802"/>
            <a:ext cx="3189409" cy="30996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BFB1CE7-180C-FE9D-0DD7-4782979528A7}"/>
              </a:ext>
            </a:extLst>
          </p:cNvPr>
          <p:cNvSpPr txBox="1"/>
          <p:nvPr userDrawn="1"/>
        </p:nvSpPr>
        <p:spPr>
          <a:xfrm>
            <a:off x="10277216" y="6540304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27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couvertur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47AB48-B7F6-3843-8762-BE6902ECA9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1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bg1"/>
              </a:solidFill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5762A65A-A8BB-6947-89D2-A9A8F7806DED}"/>
              </a:ext>
            </a:extLst>
          </p:cNvPr>
          <p:cNvSpPr txBox="1"/>
          <p:nvPr userDrawn="1"/>
        </p:nvSpPr>
        <p:spPr>
          <a:xfrm>
            <a:off x="11206856" y="6432695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chemeClr val="bg1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</a:p>
        </p:txBody>
      </p:sp>
      <p:sp>
        <p:nvSpPr>
          <p:cNvPr id="18" name="Espace réservé du texte 59">
            <a:extLst>
              <a:ext uri="{FF2B5EF4-FFF2-40B4-BE49-F238E27FC236}">
                <a16:creationId xmlns:a16="http://schemas.microsoft.com/office/drawing/2014/main" id="{C2899D3C-FEDD-D047-96CD-E6E9A39D84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0169" y="4436639"/>
            <a:ext cx="9351663" cy="6858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lang="fr-FR" sz="3000" b="0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sous titre</a:t>
            </a:r>
          </a:p>
        </p:txBody>
      </p:sp>
      <p:sp>
        <p:nvSpPr>
          <p:cNvPr id="23" name="Espace réservé du texte 59">
            <a:extLst>
              <a:ext uri="{FF2B5EF4-FFF2-40B4-BE49-F238E27FC236}">
                <a16:creationId xmlns:a16="http://schemas.microsoft.com/office/drawing/2014/main" id="{FA4BD711-A9EC-BE4C-BC6C-355271337C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169" y="2358983"/>
            <a:ext cx="9351664" cy="19262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lang="fr-FR" sz="5625" b="1" i="0" dirty="0">
                <a:solidFill>
                  <a:schemeClr val="bg1"/>
                </a:solidFill>
                <a:latin typeface="Montserrat" pitchFamily="2" charset="77"/>
                <a:ea typeface="+mj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</a:t>
            </a:r>
            <a:br>
              <a:rPr lang="fr-FR" dirty="0"/>
            </a:br>
            <a:r>
              <a:rPr lang="fr-FR" dirty="0"/>
              <a:t>le titre du </a:t>
            </a:r>
            <a:r>
              <a:rPr lang="fr-FR" dirty="0" err="1"/>
              <a:t>powerpoint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1E6BF29-2AA5-BC4C-BF17-3364A113F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674" y="497409"/>
            <a:ext cx="3284652" cy="16315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673FB97-3B6A-ED4F-98F3-32EFD836DE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97" y="5138802"/>
            <a:ext cx="3189409" cy="30996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1D2C0F-6401-6849-750E-E00795556A1E}"/>
              </a:ext>
            </a:extLst>
          </p:cNvPr>
          <p:cNvSpPr txBox="1"/>
          <p:nvPr userDrawn="1"/>
        </p:nvSpPr>
        <p:spPr>
          <a:xfrm>
            <a:off x="10390832" y="6391337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bg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bg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22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643FD888-CA12-4641-BBC6-B075B588DA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20479" y="1657350"/>
            <a:ext cx="1769713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01</a:t>
            </a: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15E146D0-BD73-F242-BC9A-66CB837E0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20479" y="2040732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DF7D2E64-F37E-5E48-9020-F8BB7A5A6A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87238" y="1663063"/>
            <a:ext cx="1779238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05</a:t>
            </a:r>
          </a:p>
        </p:txBody>
      </p:sp>
      <p:sp>
        <p:nvSpPr>
          <p:cNvPr id="47" name="Espace réservé du texte 41">
            <a:extLst>
              <a:ext uri="{FF2B5EF4-FFF2-40B4-BE49-F238E27FC236}">
                <a16:creationId xmlns:a16="http://schemas.microsoft.com/office/drawing/2014/main" id="{8C8C1732-6807-4644-BEF8-6E1E78828B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0004" y="2706135"/>
            <a:ext cx="1769713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02</a:t>
            </a:r>
          </a:p>
        </p:txBody>
      </p:sp>
      <p:sp>
        <p:nvSpPr>
          <p:cNvPr id="48" name="Espace réservé du texte 43">
            <a:extLst>
              <a:ext uri="{FF2B5EF4-FFF2-40B4-BE49-F238E27FC236}">
                <a16:creationId xmlns:a16="http://schemas.microsoft.com/office/drawing/2014/main" id="{2F3D63A9-2BC3-B74C-BA50-0DE861E157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0004" y="3089516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49" name="Espace réservé du texte 41">
            <a:extLst>
              <a:ext uri="{FF2B5EF4-FFF2-40B4-BE49-F238E27FC236}">
                <a16:creationId xmlns:a16="http://schemas.microsoft.com/office/drawing/2014/main" id="{40505F20-1C2F-8846-92D9-9FA3F5EA3B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96763" y="2711848"/>
            <a:ext cx="1779238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06</a:t>
            </a:r>
          </a:p>
        </p:txBody>
      </p:sp>
      <p:sp>
        <p:nvSpPr>
          <p:cNvPr id="50" name="Espace réservé du texte 43">
            <a:extLst>
              <a:ext uri="{FF2B5EF4-FFF2-40B4-BE49-F238E27FC236}">
                <a16:creationId xmlns:a16="http://schemas.microsoft.com/office/drawing/2014/main" id="{427BEA87-A4D2-9747-ACB2-50705E8848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96763" y="3095229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76C644F7-97F2-9B4A-88C7-7683F6855C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0479" y="3760425"/>
            <a:ext cx="1769713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03</a:t>
            </a:r>
          </a:p>
        </p:txBody>
      </p:sp>
      <p:sp>
        <p:nvSpPr>
          <p:cNvPr id="54" name="Espace réservé du texte 43">
            <a:extLst>
              <a:ext uri="{FF2B5EF4-FFF2-40B4-BE49-F238E27FC236}">
                <a16:creationId xmlns:a16="http://schemas.microsoft.com/office/drawing/2014/main" id="{DFA1D97A-5C84-0640-859A-C884218B2A3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0479" y="4143807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147C508-08E1-834B-A680-2576F6B6B5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87238" y="3766138"/>
            <a:ext cx="1779238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07</a:t>
            </a:r>
          </a:p>
        </p:txBody>
      </p:sp>
      <p:sp>
        <p:nvSpPr>
          <p:cNvPr id="56" name="Espace réservé du texte 43">
            <a:extLst>
              <a:ext uri="{FF2B5EF4-FFF2-40B4-BE49-F238E27FC236}">
                <a16:creationId xmlns:a16="http://schemas.microsoft.com/office/drawing/2014/main" id="{41AE4FA5-582B-AE4E-812B-B4CA9ADE37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7238" y="4149520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690CF758-7334-234F-A082-AF03EE90E7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004" y="4809210"/>
            <a:ext cx="1769713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04</a:t>
            </a:r>
          </a:p>
        </p:txBody>
      </p:sp>
      <p:sp>
        <p:nvSpPr>
          <p:cNvPr id="58" name="Espace réservé du texte 43">
            <a:extLst>
              <a:ext uri="{FF2B5EF4-FFF2-40B4-BE49-F238E27FC236}">
                <a16:creationId xmlns:a16="http://schemas.microsoft.com/office/drawing/2014/main" id="{CA6031E1-BB1A-3F4B-9B1A-E73D6D7DBE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30004" y="5192591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55655E35-96E4-2941-AC5D-8E65FAD660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96763" y="4814923"/>
            <a:ext cx="1779238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08</a:t>
            </a:r>
          </a:p>
        </p:txBody>
      </p:sp>
      <p:sp>
        <p:nvSpPr>
          <p:cNvPr id="60" name="Espace réservé du texte 43">
            <a:extLst>
              <a:ext uri="{FF2B5EF4-FFF2-40B4-BE49-F238E27FC236}">
                <a16:creationId xmlns:a16="http://schemas.microsoft.com/office/drawing/2014/main" id="{67EDDDF5-BDF0-984C-B818-66075D3FCC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6763" y="5198304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28" name="Espace réservé du texte 43">
            <a:extLst>
              <a:ext uri="{FF2B5EF4-FFF2-40B4-BE49-F238E27FC236}">
                <a16:creationId xmlns:a16="http://schemas.microsoft.com/office/drawing/2014/main" id="{0CA0103B-B455-5E4D-822F-F5F972C75FB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87237" y="2040732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33F1F6D6-716D-2646-9927-B248C9CD4FA0}"/>
              </a:ext>
            </a:extLst>
          </p:cNvPr>
          <p:cNvSpPr txBox="1"/>
          <p:nvPr userDrawn="1"/>
        </p:nvSpPr>
        <p:spPr>
          <a:xfrm>
            <a:off x="11003492" y="454258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EB3CBA7B-9457-184E-B209-752EBE85AA0F}"/>
              </a:ext>
            </a:extLst>
          </p:cNvPr>
          <p:cNvSpPr/>
          <p:nvPr userDrawn="1"/>
        </p:nvSpPr>
        <p:spPr>
          <a:xfrm>
            <a:off x="6439829" y="897923"/>
            <a:ext cx="5133046" cy="4587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C19BA7E-7B05-5A42-B5B8-5B7B74E5C8C1}"/>
              </a:ext>
            </a:extLst>
          </p:cNvPr>
          <p:cNvSpPr txBox="1"/>
          <p:nvPr userDrawn="1"/>
        </p:nvSpPr>
        <p:spPr>
          <a:xfrm>
            <a:off x="8188038" y="6512990"/>
            <a:ext cx="31149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F619E49-222C-184E-9F44-E680B028C724}"/>
              </a:ext>
            </a:extLst>
          </p:cNvPr>
          <p:cNvSpPr txBox="1"/>
          <p:nvPr userDrawn="1"/>
        </p:nvSpPr>
        <p:spPr>
          <a:xfrm>
            <a:off x="10858500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rgbClr val="0F5496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Espace réservé pour une image  15">
            <a:extLst>
              <a:ext uri="{FF2B5EF4-FFF2-40B4-BE49-F238E27FC236}">
                <a16:creationId xmlns:a16="http://schemas.microsoft.com/office/drawing/2014/main" id="{3DCA6DE7-0FEB-324C-B2C4-3C77FFCD56A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50" b="0" i="0">
                <a:latin typeface="Averta Demo PE" pitchFamily="2" charset="0"/>
              </a:defRPr>
            </a:lvl1pPr>
          </a:lstStyle>
          <a:p>
            <a:endParaRPr lang="fr-FR" dirty="0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F893BEE-A023-6D47-967D-236EB8B13A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95" y="202625"/>
            <a:ext cx="2273396" cy="6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7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41">
            <a:extLst>
              <a:ext uri="{FF2B5EF4-FFF2-40B4-BE49-F238E27FC236}">
                <a16:creationId xmlns:a16="http://schemas.microsoft.com/office/drawing/2014/main" id="{DCDDA698-6118-2547-A6C6-33E5E38E95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6444" y="1657350"/>
            <a:ext cx="1769713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01</a:t>
            </a:r>
          </a:p>
        </p:txBody>
      </p:sp>
      <p:sp>
        <p:nvSpPr>
          <p:cNvPr id="17" name="Espace réservé du texte 43">
            <a:extLst>
              <a:ext uri="{FF2B5EF4-FFF2-40B4-BE49-F238E27FC236}">
                <a16:creationId xmlns:a16="http://schemas.microsoft.com/office/drawing/2014/main" id="{C6F9497F-08A4-6346-A759-94E89029A8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6444" y="2040732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fr-FR" dirty="0"/>
              <a:t>Titre de la partie</a:t>
            </a:r>
          </a:p>
        </p:txBody>
      </p:sp>
      <p:sp>
        <p:nvSpPr>
          <p:cNvPr id="19" name="Espace réservé du texte 41">
            <a:extLst>
              <a:ext uri="{FF2B5EF4-FFF2-40B4-BE49-F238E27FC236}">
                <a16:creationId xmlns:a16="http://schemas.microsoft.com/office/drawing/2014/main" id="{6E68E833-FDDC-D046-BD79-A4DD77A5B60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969" y="2706135"/>
            <a:ext cx="1769713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02</a:t>
            </a:r>
          </a:p>
        </p:txBody>
      </p:sp>
      <p:sp>
        <p:nvSpPr>
          <p:cNvPr id="20" name="Espace réservé du texte 43">
            <a:extLst>
              <a:ext uri="{FF2B5EF4-FFF2-40B4-BE49-F238E27FC236}">
                <a16:creationId xmlns:a16="http://schemas.microsoft.com/office/drawing/2014/main" id="{2A8073A7-4B67-3141-A949-B5BF2A97E9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85969" y="3089516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23" name="Espace réservé du texte 41">
            <a:extLst>
              <a:ext uri="{FF2B5EF4-FFF2-40B4-BE49-F238E27FC236}">
                <a16:creationId xmlns:a16="http://schemas.microsoft.com/office/drawing/2014/main" id="{136EBDDA-88EB-F745-8C62-56E7471245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76444" y="3760425"/>
            <a:ext cx="1769713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03</a:t>
            </a:r>
          </a:p>
        </p:txBody>
      </p:sp>
      <p:sp>
        <p:nvSpPr>
          <p:cNvPr id="24" name="Espace réservé du texte 43">
            <a:extLst>
              <a:ext uri="{FF2B5EF4-FFF2-40B4-BE49-F238E27FC236}">
                <a16:creationId xmlns:a16="http://schemas.microsoft.com/office/drawing/2014/main" id="{1379E0F0-18BD-584E-9CA5-128694A294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76444" y="4143807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27" name="Espace réservé du texte 41">
            <a:extLst>
              <a:ext uri="{FF2B5EF4-FFF2-40B4-BE49-F238E27FC236}">
                <a16:creationId xmlns:a16="http://schemas.microsoft.com/office/drawing/2014/main" id="{811ADD22-2A06-804E-895D-C4BCBCC5026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85969" y="4809210"/>
            <a:ext cx="1769713" cy="323165"/>
          </a:xfrm>
          <a:prstGeom prst="rect">
            <a:avLst/>
          </a:prstGeom>
        </p:spPr>
        <p:txBody>
          <a:bodyPr/>
          <a:lstStyle>
            <a:lvl1pPr>
              <a:defRPr lang="fr-FR" sz="2100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04</a:t>
            </a:r>
          </a:p>
        </p:txBody>
      </p:sp>
      <p:sp>
        <p:nvSpPr>
          <p:cNvPr id="28" name="Espace réservé du texte 43">
            <a:extLst>
              <a:ext uri="{FF2B5EF4-FFF2-40B4-BE49-F238E27FC236}">
                <a16:creationId xmlns:a16="http://schemas.microsoft.com/office/drawing/2014/main" id="{A53189EB-03C2-A54E-9BAB-9FE26845BB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85969" y="5192591"/>
            <a:ext cx="1769713" cy="202803"/>
          </a:xfrm>
          <a:prstGeom prst="rect">
            <a:avLst/>
          </a:prstGeom>
        </p:spPr>
        <p:txBody>
          <a:bodyPr/>
          <a:lstStyle>
            <a:lvl1pPr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fr-FR" dirty="0"/>
              <a:t>Titre de la partie</a:t>
            </a:r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92146326-4793-9749-A1B3-16987DC891AF}"/>
              </a:ext>
            </a:extLst>
          </p:cNvPr>
          <p:cNvSpPr txBox="1"/>
          <p:nvPr userDrawn="1"/>
        </p:nvSpPr>
        <p:spPr>
          <a:xfrm>
            <a:off x="11003492" y="454258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Mai 2022</a:t>
            </a: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E968E18D-20A3-654E-8F15-E4B9A766DE0B}"/>
              </a:ext>
            </a:extLst>
          </p:cNvPr>
          <p:cNvSpPr/>
          <p:nvPr userDrawn="1"/>
        </p:nvSpPr>
        <p:spPr>
          <a:xfrm>
            <a:off x="6439829" y="897923"/>
            <a:ext cx="5133046" cy="4587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571CA7D-D307-6D4A-9825-779168D6994A}"/>
              </a:ext>
            </a:extLst>
          </p:cNvPr>
          <p:cNvSpPr txBox="1"/>
          <p:nvPr userDrawn="1"/>
        </p:nvSpPr>
        <p:spPr>
          <a:xfrm>
            <a:off x="8188038" y="6512990"/>
            <a:ext cx="311496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3DA5B4C-B7D6-614A-BFA8-BF325BEAA1EA}"/>
              </a:ext>
            </a:extLst>
          </p:cNvPr>
          <p:cNvSpPr txBox="1"/>
          <p:nvPr userDrawn="1"/>
        </p:nvSpPr>
        <p:spPr>
          <a:xfrm>
            <a:off x="10858500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/</a:t>
            </a:r>
            <a:fld id="{81D60167-4931-47E6-BA6A-407CBD079E47}" type="slidenum">
              <a:rPr sz="750" b="0" i="0" kern="1200" spc="-8" smtClean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rgbClr val="0F5496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Espace réservé pour une image  15">
            <a:extLst>
              <a:ext uri="{FF2B5EF4-FFF2-40B4-BE49-F238E27FC236}">
                <a16:creationId xmlns:a16="http://schemas.microsoft.com/office/drawing/2014/main" id="{C3DA5DF9-984E-534E-9C5E-B590202C602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50" b="0" i="0">
                <a:latin typeface="Averta Demo PE" pitchFamily="2" charset="0"/>
              </a:defRPr>
            </a:lvl1pPr>
          </a:lstStyle>
          <a:p>
            <a:endParaRPr lang="fr-FR" dirty="0"/>
          </a:p>
        </p:txBody>
      </p:sp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6AFD0A-C648-2143-AAE1-BB75413C8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95" y="202625"/>
            <a:ext cx="2273396" cy="6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06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59">
            <a:extLst>
              <a:ext uri="{FF2B5EF4-FFF2-40B4-BE49-F238E27FC236}">
                <a16:creationId xmlns:a16="http://schemas.microsoft.com/office/drawing/2014/main" id="{82310889-75F5-4244-A629-D3217AA327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42282" y="2304178"/>
            <a:ext cx="8707437" cy="3406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14" name="Espace réservé du texte 59">
            <a:extLst>
              <a:ext uri="{FF2B5EF4-FFF2-40B4-BE49-F238E27FC236}">
                <a16:creationId xmlns:a16="http://schemas.microsoft.com/office/drawing/2014/main" id="{C1E1856F-6A89-BE45-81C2-92AC79E79C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42282" y="1143001"/>
            <a:ext cx="8707437" cy="9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fr-FR" sz="3675" b="1" i="0" dirty="0">
                <a:solidFill>
                  <a:srgbClr val="AB1917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marL="0" lvl="0" indent="0">
              <a:buNone/>
            </a:pPr>
            <a:r>
              <a:rPr lang="fr-FR" dirty="0"/>
              <a:t>Titre</a:t>
            </a: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3C44E26-A42B-4946-A75B-229E354BFECB}"/>
              </a:ext>
            </a:extLst>
          </p:cNvPr>
          <p:cNvSpPr txBox="1"/>
          <p:nvPr userDrawn="1"/>
        </p:nvSpPr>
        <p:spPr>
          <a:xfrm>
            <a:off x="11003492" y="462667"/>
            <a:ext cx="553508" cy="2532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</a:p>
          <a:p>
            <a:pPr marL="9525" algn="r">
              <a:lnSpc>
                <a:spcPct val="100000"/>
              </a:lnSpc>
              <a:spcBef>
                <a:spcPts val="75"/>
              </a:spcBef>
            </a:pP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4601688-209F-784B-AB4B-04B70B19D9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2" y="202625"/>
            <a:ext cx="2357908" cy="681761"/>
          </a:xfrm>
          <a:prstGeom prst="rect">
            <a:avLst/>
          </a:prstGeom>
        </p:spPr>
      </p:pic>
      <p:sp>
        <p:nvSpPr>
          <p:cNvPr id="23" name="object 9">
            <a:extLst>
              <a:ext uri="{FF2B5EF4-FFF2-40B4-BE49-F238E27FC236}">
                <a16:creationId xmlns:a16="http://schemas.microsoft.com/office/drawing/2014/main" id="{64E41766-C5F2-D44A-8B0E-48985DCB8D1A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8064380-C3EC-A341-8250-5E90C04664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7220">
            <a:off x="-1086336" y="4941659"/>
            <a:ext cx="2870469" cy="34440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0DE19A-A9CB-8799-F78F-FD6C2CC675D8}"/>
              </a:ext>
            </a:extLst>
          </p:cNvPr>
          <p:cNvSpPr txBox="1"/>
          <p:nvPr userDrawn="1"/>
        </p:nvSpPr>
        <p:spPr>
          <a:xfrm>
            <a:off x="11107034" y="6395333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chemeClr val="tx1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chemeClr val="tx1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56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59">
            <a:extLst>
              <a:ext uri="{FF2B5EF4-FFF2-40B4-BE49-F238E27FC236}">
                <a16:creationId xmlns:a16="http://schemas.microsoft.com/office/drawing/2014/main" id="{C1E1856F-6A89-BE45-81C2-92AC79E79C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42282" y="1146271"/>
            <a:ext cx="8707437" cy="9025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75" b="1" i="0">
                <a:solidFill>
                  <a:srgbClr val="AB1917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3DCE7033-7AB6-4741-BDFA-E63CCCED2807}"/>
              </a:ext>
            </a:extLst>
          </p:cNvPr>
          <p:cNvSpPr txBox="1"/>
          <p:nvPr userDrawn="1"/>
        </p:nvSpPr>
        <p:spPr>
          <a:xfrm>
            <a:off x="11003492" y="462667"/>
            <a:ext cx="553508" cy="1250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r">
              <a:lnSpc>
                <a:spcPct val="100000"/>
              </a:lnSpc>
              <a:spcBef>
                <a:spcPts val="75"/>
              </a:spcBef>
            </a:pPr>
            <a:r>
              <a:rPr lang="fr-FR" sz="750" b="1" dirty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rPr>
              <a:t>Juin 2023</a:t>
            </a:r>
            <a:endParaRPr sz="750" b="1" dirty="0">
              <a:solidFill>
                <a:srgbClr val="0F5496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3C07E94-F9F3-2243-9030-406F7B61C491}"/>
              </a:ext>
            </a:extLst>
          </p:cNvPr>
          <p:cNvSpPr txBox="1"/>
          <p:nvPr userDrawn="1"/>
        </p:nvSpPr>
        <p:spPr>
          <a:xfrm>
            <a:off x="8104910" y="6512990"/>
            <a:ext cx="319809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marR="0" lvl="0" indent="0" algn="l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4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Document confidentiel - Reproduction interdite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A74C9FC-D5C7-ED45-BFCC-C4BF9CFE1E3D}"/>
              </a:ext>
            </a:extLst>
          </p:cNvPr>
          <p:cNvSpPr txBox="1"/>
          <p:nvPr userDrawn="1"/>
        </p:nvSpPr>
        <p:spPr>
          <a:xfrm>
            <a:off x="10858500" y="6512990"/>
            <a:ext cx="762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531" marR="0" lvl="0" indent="0" algn="r" defTabSz="685800" rtl="0" eaLnBrk="1" fontAlgn="auto" latinLnBrk="0" hangingPunct="1">
              <a:lnSpc>
                <a:spcPct val="100000"/>
              </a:lnSpc>
              <a:spcBef>
                <a:spcPts val="4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50" b="0" i="0" kern="1200" spc="-8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t>Page </a:t>
            </a:r>
            <a:fld id="{81D60167-4931-47E6-BA6A-407CBD079E47}" type="slidenum">
              <a:rPr sz="750" b="0" i="0" kern="1200" spc="-8" smtClean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rPr>
              <a:pPr marL="59531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4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sz="750" b="0" i="0" kern="1200" spc="-8" dirty="0">
              <a:solidFill>
                <a:srgbClr val="0F5496"/>
              </a:solidFill>
              <a:latin typeface="Montserrat" pitchFamily="2" charset="77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21C6A03-ED87-5040-AA1F-FF9A1C54C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2" y="202625"/>
            <a:ext cx="2273396" cy="628301"/>
          </a:xfrm>
          <a:prstGeom prst="rect">
            <a:avLst/>
          </a:prstGeom>
        </p:spPr>
      </p:pic>
      <p:sp>
        <p:nvSpPr>
          <p:cNvPr id="26" name="object 9">
            <a:extLst>
              <a:ext uri="{FF2B5EF4-FFF2-40B4-BE49-F238E27FC236}">
                <a16:creationId xmlns:a16="http://schemas.microsoft.com/office/drawing/2014/main" id="{9E87AB98-44DB-7B4C-B563-1184EF97CCC5}"/>
              </a:ext>
            </a:extLst>
          </p:cNvPr>
          <p:cNvSpPr/>
          <p:nvPr userDrawn="1"/>
        </p:nvSpPr>
        <p:spPr>
          <a:xfrm>
            <a:off x="619125" y="893917"/>
            <a:ext cx="10953750" cy="0"/>
          </a:xfrm>
          <a:custGeom>
            <a:avLst/>
            <a:gdLst/>
            <a:ahLst/>
            <a:cxnLst/>
            <a:rect l="l" t="t" r="r" b="b"/>
            <a:pathLst>
              <a:path w="13144500">
                <a:moveTo>
                  <a:pt x="0" y="0"/>
                </a:moveTo>
                <a:lnTo>
                  <a:pt x="13144500" y="0"/>
                </a:lnTo>
              </a:path>
            </a:pathLst>
          </a:custGeom>
          <a:ln w="6350">
            <a:solidFill>
              <a:srgbClr val="6EB9CB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057680E-33D8-504A-A161-3AC6496177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7220">
            <a:off x="-1086336" y="4941659"/>
            <a:ext cx="2870469" cy="3444078"/>
          </a:xfrm>
          <a:prstGeom prst="rect">
            <a:avLst/>
          </a:prstGeom>
        </p:spPr>
      </p:pic>
      <p:sp>
        <p:nvSpPr>
          <p:cNvPr id="30" name="Espace réservé du texte 59">
            <a:extLst>
              <a:ext uri="{FF2B5EF4-FFF2-40B4-BE49-F238E27FC236}">
                <a16:creationId xmlns:a16="http://schemas.microsoft.com/office/drawing/2014/main" id="{A5684FE0-8824-9542-98CE-F47542D22F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42282" y="2341584"/>
            <a:ext cx="4163218" cy="38306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 b="0" i="0">
                <a:solidFill>
                  <a:srgbClr val="0F5496"/>
                </a:solidFill>
                <a:latin typeface="Montserrat" pitchFamily="2" charset="77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 dirty="0"/>
              <a:t>Cliquez pour modifier le texte</a:t>
            </a:r>
          </a:p>
        </p:txBody>
      </p:sp>
      <p:sp>
        <p:nvSpPr>
          <p:cNvPr id="31" name="Espace réservé du texte 59">
            <a:extLst>
              <a:ext uri="{FF2B5EF4-FFF2-40B4-BE49-F238E27FC236}">
                <a16:creationId xmlns:a16="http://schemas.microsoft.com/office/drawing/2014/main" id="{BB5F5CA6-9A9F-1045-B486-A226A45F7A8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9243" y="2341584"/>
            <a:ext cx="4163218" cy="38306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fr-FR" sz="1350" b="0" i="0" dirty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>
              <a:defRPr sz="1875">
                <a:latin typeface="Avenir Book" panose="02000503020000020003" pitchFamily="2" charset="0"/>
              </a:defRPr>
            </a:lvl2pPr>
            <a:lvl3pPr>
              <a:defRPr sz="1875">
                <a:latin typeface="Avenir Book" panose="02000503020000020003" pitchFamily="2" charset="0"/>
              </a:defRPr>
            </a:lvl3pPr>
            <a:lvl4pPr>
              <a:defRPr sz="1875">
                <a:latin typeface="Avenir Book" panose="02000503020000020003" pitchFamily="2" charset="0"/>
              </a:defRPr>
            </a:lvl4pPr>
            <a:lvl5pPr>
              <a:defRPr sz="1875">
                <a:latin typeface="Avenir Book" panose="02000503020000020003" pitchFamily="2" charset="0"/>
              </a:defRPr>
            </a:lvl5pPr>
          </a:lstStyle>
          <a:p>
            <a:pPr marL="0" lvl="0" indent="0">
              <a:buNone/>
            </a:pPr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76120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46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DE8020B-E725-DE43-B1FC-89C9EFC520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60F0BD-76AE-6B41-BF99-835E2153E0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Point-5 Rapports d’activités 2022 </a:t>
            </a:r>
          </a:p>
        </p:txBody>
      </p:sp>
    </p:spTree>
    <p:extLst>
      <p:ext uri="{BB962C8B-B14F-4D97-AF65-F5344CB8AC3E}">
        <p14:creationId xmlns:p14="http://schemas.microsoft.com/office/powerpoint/2010/main" val="298546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0960" y="2568078"/>
            <a:ext cx="7509981" cy="4045823"/>
          </a:xfrm>
        </p:spPr>
        <p:txBody>
          <a:bodyPr/>
          <a:lstStyle/>
          <a:p>
            <a:r>
              <a:rPr lang="fr-FR" sz="10500" dirty="0">
                <a:solidFill>
                  <a:schemeClr val="accent2"/>
                </a:solidFill>
              </a:rPr>
              <a:t>20</a:t>
            </a:r>
            <a:br>
              <a:rPr lang="fr-FR" sz="4650" dirty="0"/>
            </a:br>
            <a:r>
              <a:rPr lang="fr-FR" sz="4650" dirty="0"/>
              <a:t>projets initiés</a:t>
            </a:r>
          </a:p>
          <a:p>
            <a:endParaRPr lang="fr-FR" sz="1800" dirty="0">
              <a:solidFill>
                <a:srgbClr val="FF0000"/>
              </a:solidFill>
            </a:endParaRPr>
          </a:p>
          <a:p>
            <a:endParaRPr lang="fr-FR" sz="1800" b="1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6A0DF-D836-0DFC-6E5D-2A4D4EAFD9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fr-FR" dirty="0"/>
              <a:t>Bilan 2022 des projets </a:t>
            </a:r>
          </a:p>
        </p:txBody>
      </p:sp>
    </p:spTree>
    <p:extLst>
      <p:ext uri="{BB962C8B-B14F-4D97-AF65-F5344CB8AC3E}">
        <p14:creationId xmlns:p14="http://schemas.microsoft.com/office/powerpoint/2010/main" val="2311276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52" y="1771243"/>
            <a:ext cx="9919096" cy="4383812"/>
          </a:xfrm>
        </p:spPr>
        <p:txBody>
          <a:bodyPr/>
          <a:lstStyle/>
          <a:p>
            <a:endParaRPr lang="fr-FR" sz="4500" dirty="0">
              <a:solidFill>
                <a:srgbClr val="FF0000"/>
              </a:solidFill>
            </a:endParaRPr>
          </a:p>
          <a:p>
            <a:r>
              <a:rPr lang="fr-FR" sz="4500" dirty="0">
                <a:solidFill>
                  <a:schemeClr val="accent2"/>
                </a:solidFill>
              </a:rPr>
              <a:t>5</a:t>
            </a:r>
            <a:r>
              <a:rPr lang="fr-FR" sz="4500" dirty="0">
                <a:solidFill>
                  <a:srgbClr val="FF0000"/>
                </a:solidFill>
              </a:rPr>
              <a:t> </a:t>
            </a:r>
            <a:r>
              <a:rPr lang="fr-FR" sz="4500" dirty="0"/>
              <a:t>projets initiés</a:t>
            </a:r>
          </a:p>
          <a:p>
            <a:endParaRPr lang="fr-FR" sz="1800" b="1" dirty="0"/>
          </a:p>
          <a:p>
            <a:endParaRPr lang="fr-FR" sz="1800" b="1" dirty="0"/>
          </a:p>
          <a:p>
            <a:pPr algn="ctr"/>
            <a:r>
              <a:rPr lang="fr-FR" sz="1800" b="1" dirty="0"/>
              <a:t>1- Accès médecin traitant et professionnel de santé</a:t>
            </a:r>
          </a:p>
          <a:p>
            <a:pPr algn="ctr"/>
            <a:endParaRPr lang="fr-FR" sz="1800" dirty="0"/>
          </a:p>
          <a:p>
            <a:pPr algn="ctr"/>
            <a:r>
              <a:rPr lang="fr-FR" sz="1800" b="1" dirty="0"/>
              <a:t>2- Organisation territoriale des Soins Non Programmés et permanence des soins</a:t>
            </a:r>
          </a:p>
          <a:p>
            <a:pPr algn="ctr"/>
            <a:endParaRPr lang="fr-FR" sz="1800" dirty="0">
              <a:solidFill>
                <a:schemeClr val="tx2"/>
              </a:solidFill>
            </a:endParaRPr>
          </a:p>
          <a:p>
            <a:pPr algn="ctr"/>
            <a:r>
              <a:rPr lang="fr-FR" sz="1800" b="1" dirty="0"/>
              <a:t>3- Permanence d’accès aux soins de santé ambulatoire</a:t>
            </a:r>
          </a:p>
          <a:p>
            <a:pPr algn="ctr"/>
            <a:endParaRPr lang="fr-FR" sz="1800" dirty="0"/>
          </a:p>
          <a:p>
            <a:pPr algn="ctr"/>
            <a:r>
              <a:rPr lang="fr-FR" sz="1800" b="1" dirty="0"/>
              <a:t>4- Outils à destination des professionnels et des patients en attente de soins d’orthophonie</a:t>
            </a:r>
          </a:p>
          <a:p>
            <a:pPr algn="ctr"/>
            <a:endParaRPr lang="fr-FR" sz="1800" b="1" dirty="0"/>
          </a:p>
          <a:p>
            <a:pPr algn="ctr"/>
            <a:r>
              <a:rPr lang="fr-FR" sz="1800" b="1" dirty="0"/>
              <a:t>5 – Préfiguration de la maison médicale de garde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6A0DF-D836-0DFC-6E5D-2A4D4EAFD9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83409" y="1066982"/>
            <a:ext cx="9625182" cy="902564"/>
          </a:xfrm>
        </p:spPr>
        <p:txBody>
          <a:bodyPr/>
          <a:lstStyle/>
          <a:p>
            <a:r>
              <a:rPr lang="fr-FR" dirty="0"/>
              <a:t>Axe 1 : </a:t>
            </a:r>
            <a:r>
              <a:rPr lang="fr-FR" sz="3600" b="0" dirty="0"/>
              <a:t>Amélioration – accès aux soins</a:t>
            </a:r>
          </a:p>
          <a:p>
            <a:r>
              <a:rPr lang="fr-FR" sz="1500" b="0" dirty="0"/>
              <a:t>Objectif principal : améliorer l’accès aux soins de premier et de second recours</a:t>
            </a:r>
          </a:p>
          <a:p>
            <a:pPr algn="ctr"/>
            <a:r>
              <a:rPr lang="fr-FR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62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711778" y="1028773"/>
            <a:ext cx="10277022" cy="7959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l’accès aux professionnels de santé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2108018" y="2491892"/>
            <a:ext cx="9167184" cy="403191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5400" b="1" kern="0" dirty="0">
                <a:solidFill>
                  <a:srgbClr val="AB1917"/>
                </a:solidFill>
                <a:latin typeface="Montserrat SemiBold" pitchFamily="2" charset="77"/>
              </a:rPr>
              <a:t>994 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professionnels de santé recensés sur l’ensemble du territoire</a:t>
            </a:r>
          </a:p>
          <a:p>
            <a:pPr marL="1600200" lvl="2" indent="-68580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Création d’un répertoire </a:t>
            </a:r>
            <a:r>
              <a:rPr lang="fr-FR" b="1" i="1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SemiBold" pitchFamily="2" charset="77"/>
              </a:rPr>
              <a:t>(+1200 en 2023)</a:t>
            </a:r>
          </a:p>
          <a:p>
            <a:pPr marL="1600200" lvl="2" indent="-68580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Création d’une cartographie (en cours)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Réalisation de recherche de médecin traitant par la CPTS :  11 patients en échec de la recherche de MT (10 en ALD et 1 en situation de précarité) </a:t>
            </a:r>
            <a:r>
              <a:rPr lang="fr-FR" b="1" i="1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SemiBold" pitchFamily="2" charset="77"/>
              </a:rPr>
              <a:t>(+17 en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78221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711777" y="1028773"/>
            <a:ext cx="9686378" cy="7959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les Soins Non Programmés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482418" y="1770532"/>
            <a:ext cx="9686377" cy="242554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Recensement des </a:t>
            </a:r>
            <a:r>
              <a:rPr lang="fr-FR" b="1" kern="0" dirty="0">
                <a:solidFill>
                  <a:schemeClr val="accent2"/>
                </a:solidFill>
                <a:latin typeface="Montserrat SemiBold" pitchFamily="2" charset="77"/>
              </a:rPr>
              <a:t>médecins généralistes 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qui travaillaient pendant l’été et l’hiver 2022 et se rendaient disponibles pour des soins non programmés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pPr algn="just"/>
            <a:r>
              <a:rPr lang="fr-FR" sz="5400" b="1" kern="0" dirty="0">
                <a:solidFill>
                  <a:srgbClr val="AB1917"/>
                </a:solidFill>
                <a:latin typeface="Montserrat SemiBold" pitchFamily="2" charset="77"/>
              </a:rPr>
              <a:t>16 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MG ont transmis leurs disponibilités, adressage du répertoire au 15 et / ou à l’hôpital Simone Veil</a:t>
            </a:r>
          </a:p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E6653E-FEFC-DA1E-3C0F-9A366BC8D592}"/>
              </a:ext>
            </a:extLst>
          </p:cNvPr>
          <p:cNvSpPr txBox="1"/>
          <p:nvPr/>
        </p:nvSpPr>
        <p:spPr>
          <a:xfrm>
            <a:off x="3262725" y="4005838"/>
            <a:ext cx="89292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Réalisation d’une</a:t>
            </a:r>
            <a:r>
              <a:rPr lang="fr-FR" sz="3600" b="1" kern="0" dirty="0">
                <a:solidFill>
                  <a:schemeClr val="accent2"/>
                </a:solidFill>
                <a:latin typeface="Montserrat SemiBold" pitchFamily="2" charset="77"/>
              </a:rPr>
              <a:t> recherche 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dans le cadre d’une thèse par </a:t>
            </a:r>
            <a:r>
              <a:rPr lang="fr-FR" b="1" u="sng" kern="0" dirty="0">
                <a:solidFill>
                  <a:srgbClr val="0F5496"/>
                </a:solidFill>
                <a:latin typeface="Montserrat SemiBold" pitchFamily="2" charset="77"/>
              </a:rPr>
              <a:t>Jamila </a:t>
            </a:r>
            <a:r>
              <a:rPr lang="fr-FR" b="1" u="sng" kern="0" dirty="0" err="1">
                <a:solidFill>
                  <a:srgbClr val="0F5496"/>
                </a:solidFill>
                <a:latin typeface="Montserrat SemiBold" pitchFamily="2" charset="77"/>
              </a:rPr>
              <a:t>Oua</a:t>
            </a:r>
            <a:r>
              <a:rPr lang="fr-FR" b="1" u="sng" kern="0" dirty="0">
                <a:solidFill>
                  <a:srgbClr val="0F5496"/>
                </a:solidFill>
                <a:latin typeface="Montserrat SemiBold" pitchFamily="2" charset="77"/>
              </a:rPr>
              <a:t> Bou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, interne de médecine générale.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pPr algn="just"/>
            <a:r>
              <a:rPr lang="fr-FR" b="1" u="sng" kern="0" dirty="0">
                <a:solidFill>
                  <a:srgbClr val="0F5496"/>
                </a:solidFill>
                <a:latin typeface="Montserrat SemiBold" pitchFamily="2" charset="77"/>
              </a:rPr>
              <a:t>Sujet de la thèse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 : organisation, temps de travail et gestion de leurs soins Non Programmés des MG : 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AB1917"/>
                </a:solidFill>
                <a:latin typeface="Montserrat SemiBold" pitchFamily="2" charset="77"/>
              </a:rPr>
              <a:t>46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 médecins participants</a:t>
            </a:r>
          </a:p>
          <a:p>
            <a:pPr marL="257175" indent="-257175" algn="ctr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AB1917"/>
                </a:solidFill>
                <a:latin typeface="Montserrat SemiBold" pitchFamily="2" charset="77"/>
              </a:rPr>
              <a:t>8,5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 patients en SNP / jour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3363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711777" y="1028773"/>
            <a:ext cx="9686378" cy="7959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Préfiguration Maison Médicale de Garde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711778" y="1699412"/>
            <a:ext cx="9686377" cy="475445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2BC7AA-D4DA-75E5-191A-0B3A32959A48}"/>
              </a:ext>
            </a:extLst>
          </p:cNvPr>
          <p:cNvSpPr txBox="1"/>
          <p:nvPr/>
        </p:nvSpPr>
        <p:spPr>
          <a:xfrm>
            <a:off x="1840325" y="2495358"/>
            <a:ext cx="8929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Début des travaux en juin 2022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pPr algn="just"/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Réalisation d’un dossier administratif  et financier avec l’ARS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pPr algn="just"/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Réflexion sur les horaires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pPr algn="just"/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Collaboration avec l’hôpital Simone Veil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pPr lvl="6" algn="just"/>
            <a:r>
              <a:rPr lang="fr-FR" b="1" i="1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Montserrat SemiBold" pitchFamily="2" charset="77"/>
              </a:rPr>
              <a:t>(30 Mai 2023 – ouverture !)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596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711777" y="1028773"/>
            <a:ext cx="9686378" cy="79594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Groupe de travail des orthophonistes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711778" y="1699412"/>
            <a:ext cx="9686377" cy="475445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2BC7AA-D4DA-75E5-191A-0B3A32959A48}"/>
              </a:ext>
            </a:extLst>
          </p:cNvPr>
          <p:cNvSpPr txBox="1"/>
          <p:nvPr/>
        </p:nvSpPr>
        <p:spPr>
          <a:xfrm>
            <a:off x="1840325" y="2495358"/>
            <a:ext cx="8929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1</a:t>
            </a:r>
            <a:r>
              <a:rPr lang="fr-FR" b="1" kern="0" baseline="30000" dirty="0">
                <a:solidFill>
                  <a:srgbClr val="0F5496"/>
                </a:solidFill>
                <a:latin typeface="Montserrat SemiBold" pitchFamily="2" charset="77"/>
              </a:rPr>
              <a:t>er</a:t>
            </a:r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 Rencontre en novembre 2022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Choix d’un projet à porter en 2023 auprès de familles d’enfants âgés de 3-6 ans scolarisés en maternelle et les enseignants.</a:t>
            </a:r>
          </a:p>
          <a:p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r>
              <a:rPr lang="fr-FR" b="1" kern="0" dirty="0">
                <a:solidFill>
                  <a:srgbClr val="0F5496"/>
                </a:solidFill>
                <a:latin typeface="Montserrat SemiBold" pitchFamily="2" charset="77"/>
              </a:rPr>
              <a:t>Rappel sur le développement normal vs troubles du langage, repérage des signes d’alerte, accompagnement parental (conseils)…</a:t>
            </a:r>
          </a:p>
          <a:p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 SemiBold" pitchFamily="2" charset="77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59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2215" y="1907601"/>
            <a:ext cx="9919096" cy="4383812"/>
          </a:xfrm>
        </p:spPr>
        <p:txBody>
          <a:bodyPr/>
          <a:lstStyle/>
          <a:p>
            <a:endParaRPr lang="fr-FR" sz="4500" dirty="0">
              <a:solidFill>
                <a:srgbClr val="FF0000"/>
              </a:solidFill>
            </a:endParaRPr>
          </a:p>
          <a:p>
            <a:r>
              <a:rPr lang="fr-FR" sz="4500" dirty="0">
                <a:solidFill>
                  <a:srgbClr val="FF0000"/>
                </a:solidFill>
              </a:rPr>
              <a:t>3</a:t>
            </a:r>
            <a:r>
              <a:rPr lang="fr-FR" sz="4500" dirty="0"/>
              <a:t> projets réalisés</a:t>
            </a:r>
          </a:p>
          <a:p>
            <a:endParaRPr lang="fr-FR" sz="1800" b="1" dirty="0"/>
          </a:p>
          <a:p>
            <a:endParaRPr lang="fr-FR" sz="1800" b="1" dirty="0"/>
          </a:p>
          <a:p>
            <a:endParaRPr lang="fr-FR" sz="2000" b="1" dirty="0"/>
          </a:p>
          <a:p>
            <a:pPr algn="ctr"/>
            <a:r>
              <a:rPr lang="fr-FR" sz="1800" b="1" dirty="0"/>
              <a:t>1 - Création d’un Comité de pilotage ville/hôpital</a:t>
            </a:r>
          </a:p>
          <a:p>
            <a:pPr algn="ctr"/>
            <a:endParaRPr lang="fr-FR" sz="1800" dirty="0"/>
          </a:p>
          <a:p>
            <a:pPr algn="ctr"/>
            <a:r>
              <a:rPr lang="fr-FR" sz="1800" b="1" dirty="0"/>
              <a:t>2 – Réalisation d’un cahier des charges pour la sélection d’un outil numérique de coordination ville/hôpital</a:t>
            </a:r>
          </a:p>
          <a:p>
            <a:pPr algn="ctr"/>
            <a:endParaRPr lang="fr-FR" sz="1800" b="1" dirty="0"/>
          </a:p>
          <a:p>
            <a:pPr algn="ctr"/>
            <a:r>
              <a:rPr lang="fr-FR" sz="1800" b="1" dirty="0"/>
              <a:t>3 – Création d’un groupe de travail « accès aux soins psychologiques »</a:t>
            </a:r>
          </a:p>
          <a:p>
            <a:pPr algn="ctr"/>
            <a:endParaRPr lang="fr-FR" sz="1800" b="1" dirty="0"/>
          </a:p>
          <a:p>
            <a:pPr lvl="1" algn="ctr"/>
            <a:endParaRPr lang="fr-FR" sz="1200" dirty="0">
              <a:solidFill>
                <a:srgbClr val="0F5496"/>
              </a:solidFill>
              <a:latin typeface="Montserrat" pitchFamily="2" charset="77"/>
            </a:endParaRP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2DEBAE4D-CBB8-E90A-9BB7-57A016BC483E}"/>
              </a:ext>
            </a:extLst>
          </p:cNvPr>
          <p:cNvSpPr txBox="1">
            <a:spLocks/>
          </p:cNvSpPr>
          <p:nvPr/>
        </p:nvSpPr>
        <p:spPr>
          <a:xfrm>
            <a:off x="1112215" y="869569"/>
            <a:ext cx="9167184" cy="10380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Axe 2 : </a:t>
            </a:r>
            <a:r>
              <a:rPr lang="fr-FR" sz="3600" kern="0" dirty="0">
                <a:solidFill>
                  <a:srgbClr val="AB1917"/>
                </a:solidFill>
                <a:latin typeface="Montserrat" pitchFamily="2" charset="77"/>
              </a:rPr>
              <a:t>Organisation de parcours</a:t>
            </a:r>
          </a:p>
          <a:p>
            <a:r>
              <a:rPr lang="fr-FR" sz="1500" kern="0" dirty="0">
                <a:solidFill>
                  <a:srgbClr val="AB1917"/>
                </a:solidFill>
                <a:latin typeface="Montserrat" pitchFamily="2" charset="77"/>
              </a:rPr>
              <a:t>Objectif principal : organiser des parcours pluriprofessionnels autour d’un patient</a:t>
            </a:r>
          </a:p>
        </p:txBody>
      </p:sp>
    </p:spTree>
    <p:extLst>
      <p:ext uri="{BB962C8B-B14F-4D97-AF65-F5344CB8AC3E}">
        <p14:creationId xmlns:p14="http://schemas.microsoft.com/office/powerpoint/2010/main" val="22899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5" y="918555"/>
            <a:ext cx="10383663" cy="113884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le process de sélection de l’outil de coordination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00766" y="2153950"/>
            <a:ext cx="9759095" cy="28181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50" kern="0" dirty="0">
              <a:solidFill>
                <a:sysClr val="windowText" lastClr="000000"/>
              </a:solidFill>
            </a:endParaRPr>
          </a:p>
          <a:p>
            <a:endParaRPr lang="fr-FR" sz="1350" kern="0" dirty="0">
              <a:solidFill>
                <a:srgbClr val="0F5496"/>
              </a:solidFill>
              <a:latin typeface="Montserrat" pitchFamily="2" charset="77"/>
            </a:endParaRPr>
          </a:p>
          <a:p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Développement d’un cahier des charges afin de sélectionner l’outil partagé pour la coordination des soins sur le territoire : </a:t>
            </a: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57175" indent="-257175">
              <a:buFontTx/>
              <a:buChar char="-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Rencontre avec les principaux éditeurs de plateforme numérique</a:t>
            </a:r>
          </a:p>
          <a:p>
            <a:pPr marL="257175" indent="-257175">
              <a:buFontTx/>
              <a:buChar char="-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57175" indent="-257175">
              <a:buFontTx/>
              <a:buChar char="-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Rencontre avec des experts / coordinateurs de CPTS</a:t>
            </a: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57175" indent="-257175">
              <a:buFontTx/>
              <a:buChar char="-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Mise en place d’une grille de lecture pour évaluation des outils numériques et sélection </a:t>
            </a:r>
            <a:r>
              <a:rPr lang="fr-FR" i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</a:rPr>
              <a:t>(courant 2023)</a:t>
            </a:r>
          </a:p>
          <a:p>
            <a:pPr marL="257175" indent="-257175">
              <a:buFontTx/>
              <a:buChar char="-"/>
            </a:pPr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8491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2215" y="2045563"/>
            <a:ext cx="9919096" cy="4383812"/>
          </a:xfrm>
        </p:spPr>
        <p:txBody>
          <a:bodyPr/>
          <a:lstStyle/>
          <a:p>
            <a:endParaRPr lang="fr-FR" sz="4500" dirty="0">
              <a:solidFill>
                <a:srgbClr val="FF0000"/>
              </a:solidFill>
            </a:endParaRPr>
          </a:p>
          <a:p>
            <a:r>
              <a:rPr lang="fr-FR" sz="4500" dirty="0">
                <a:solidFill>
                  <a:srgbClr val="FF0000"/>
                </a:solidFill>
              </a:rPr>
              <a:t>5</a:t>
            </a:r>
            <a:r>
              <a:rPr lang="fr-FR" sz="4500" dirty="0"/>
              <a:t> projets déployés</a:t>
            </a:r>
          </a:p>
          <a:p>
            <a:endParaRPr lang="fr-FR" sz="1800" b="1" dirty="0"/>
          </a:p>
          <a:p>
            <a:endParaRPr lang="fr-FR" sz="1800" b="1" dirty="0"/>
          </a:p>
          <a:p>
            <a:pPr marL="257175" indent="-257175" algn="ctr">
              <a:buFont typeface="+mj-lt"/>
              <a:buAutoNum type="arabicPeriod"/>
            </a:pPr>
            <a:r>
              <a:rPr lang="fr-FR" sz="1800" b="1" dirty="0"/>
              <a:t>Promotion du dépistage du cancer du sein</a:t>
            </a:r>
          </a:p>
          <a:p>
            <a:pPr marL="257175" indent="-257175" algn="ctr">
              <a:buFont typeface="+mj-lt"/>
              <a:buAutoNum type="arabicPeriod"/>
            </a:pPr>
            <a:endParaRPr lang="fr-FR" sz="1800" b="1" dirty="0"/>
          </a:p>
          <a:p>
            <a:pPr marL="257175" indent="-257175" algn="ctr">
              <a:buFont typeface="+mj-lt"/>
              <a:buAutoNum type="arabicPeriod"/>
            </a:pPr>
            <a:r>
              <a:rPr lang="fr-FR" sz="1800" b="1" dirty="0"/>
              <a:t>Promotion du dépistage du cancer du côlon</a:t>
            </a:r>
          </a:p>
          <a:p>
            <a:pPr marL="257175" indent="-257175" algn="ctr">
              <a:buFont typeface="+mj-lt"/>
              <a:buAutoNum type="arabicPeriod"/>
            </a:pPr>
            <a:endParaRPr lang="fr-FR" sz="1800" b="1" dirty="0"/>
          </a:p>
          <a:p>
            <a:pPr marL="257175" indent="-257175" algn="ctr">
              <a:buFont typeface="+mj-lt"/>
              <a:buAutoNum type="arabicPeriod"/>
            </a:pPr>
            <a:r>
              <a:rPr lang="fr-FR" sz="1800" b="1" dirty="0"/>
              <a:t>Campagne de dépistage du cancer du col de l’utérus</a:t>
            </a:r>
          </a:p>
          <a:p>
            <a:pPr marL="257175" indent="-257175" algn="ctr">
              <a:buFont typeface="+mj-lt"/>
              <a:buAutoNum type="arabicPeriod"/>
            </a:pPr>
            <a:endParaRPr lang="fr-FR" sz="1800" dirty="0"/>
          </a:p>
          <a:p>
            <a:pPr marL="257175" indent="-257175" algn="ctr">
              <a:buFont typeface="+mj-lt"/>
              <a:buAutoNum type="arabicPeriod"/>
            </a:pPr>
            <a:r>
              <a:rPr lang="fr-FR" sz="1800" b="1" dirty="0"/>
              <a:t>Sport sur ordonnance</a:t>
            </a:r>
          </a:p>
          <a:p>
            <a:pPr marL="257175" indent="-257175" algn="ctr">
              <a:buFont typeface="+mj-lt"/>
              <a:buAutoNum type="arabicPeriod"/>
            </a:pPr>
            <a:endParaRPr lang="fr-FR" sz="1800" dirty="0"/>
          </a:p>
          <a:p>
            <a:pPr marL="257175" indent="-257175" algn="ctr">
              <a:buFont typeface="+mj-lt"/>
              <a:buAutoNum type="arabicPeriod"/>
            </a:pPr>
            <a:r>
              <a:rPr lang="fr-FR" sz="1800" b="1" dirty="0"/>
              <a:t>Prévention du surpoids et  l’obésité chez les enfants en milieu scolaire</a:t>
            </a:r>
            <a:endParaRPr lang="fr-FR" sz="1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6A0DF-D836-0DFC-6E5D-2A4D4EAFD9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83409" y="1066982"/>
            <a:ext cx="9625182" cy="902564"/>
          </a:xfrm>
        </p:spPr>
        <p:txBody>
          <a:bodyPr/>
          <a:lstStyle/>
          <a:p>
            <a:r>
              <a:rPr lang="fr-FR" dirty="0"/>
              <a:t>Axe 3 : </a:t>
            </a:r>
            <a:r>
              <a:rPr lang="fr-FR" sz="3600" b="0" dirty="0"/>
              <a:t>Prévention</a:t>
            </a:r>
          </a:p>
          <a:p>
            <a:r>
              <a:rPr lang="fr-FR" sz="1500" b="0" dirty="0"/>
              <a:t>Objectif principal : développer des actions de prévention territoriale</a:t>
            </a:r>
          </a:p>
          <a:p>
            <a:pPr algn="ctr"/>
            <a:r>
              <a:rPr lang="fr-FR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2779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74244" y="915713"/>
            <a:ext cx="10040763" cy="111719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la campagne de dépistage du cancer du col de l’utérus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  <a:p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74245" y="2210922"/>
            <a:ext cx="8273327" cy="438990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50" kern="0" dirty="0">
              <a:solidFill>
                <a:sysClr val="windowText" lastClr="000000"/>
              </a:solidFill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Organisation d’une action : « Mon frottis à Deuil-la-Barre »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Implication des laboratoires, de la communication de la ville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r>
              <a:rPr lang="fr-FR" sz="5400" b="1" kern="0" dirty="0">
                <a:solidFill>
                  <a:srgbClr val="AB1917"/>
                </a:solidFill>
                <a:latin typeface="Montserrat" pitchFamily="2" charset="77"/>
              </a:rPr>
              <a:t>124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 créneaux proposés, 58 utilisés 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Création d’une affiche de prévention et diffusion sur les RS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r>
              <a:rPr lang="fr-FR" sz="5400" b="1" kern="0" dirty="0">
                <a:solidFill>
                  <a:srgbClr val="AB1917"/>
                </a:solidFill>
                <a:latin typeface="Montserrat" pitchFamily="2" charset="77"/>
              </a:rPr>
              <a:t>	</a:t>
            </a: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</a:t>
            </a: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sz="1200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  <p:pic>
        <p:nvPicPr>
          <p:cNvPr id="7" name="Image 6" descr="Une image contenant texte, habits, Visage humain, personne&#10;&#10;Description générée automatiquement">
            <a:extLst>
              <a:ext uri="{FF2B5EF4-FFF2-40B4-BE49-F238E27FC236}">
                <a16:creationId xmlns:a16="http://schemas.microsoft.com/office/drawing/2014/main" id="{45605C5B-75AC-8C6A-6198-D1F2F32F1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65" y="2032907"/>
            <a:ext cx="3144115" cy="44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BEAFBC8-8FBB-C1DB-E5B4-DCE1D6062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935A80-5929-111D-079E-4115989D5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Une dynamique territoriale</a:t>
            </a:r>
          </a:p>
        </p:txBody>
      </p:sp>
    </p:spTree>
    <p:extLst>
      <p:ext uri="{BB962C8B-B14F-4D97-AF65-F5344CB8AC3E}">
        <p14:creationId xmlns:p14="http://schemas.microsoft.com/office/powerpoint/2010/main" val="656350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74244" y="915713"/>
            <a:ext cx="9167184" cy="78369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le sport sur ordonnance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  <a:p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74245" y="1684325"/>
            <a:ext cx="9613447" cy="310118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50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Recensement de partenaires sport-santé</a:t>
            </a: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5400" b="1" kern="0" dirty="0">
                <a:solidFill>
                  <a:srgbClr val="AB1917"/>
                </a:solidFill>
                <a:latin typeface="Montserrat" pitchFamily="2" charset="77"/>
              </a:rPr>
              <a:t>12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séances APA organisées sur une ville </a:t>
            </a:r>
            <a:b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</a:br>
            <a:r>
              <a:rPr lang="fr-FR" b="1" kern="0" dirty="0">
                <a:solidFill>
                  <a:srgbClr val="AB1917"/>
                </a:solidFill>
                <a:latin typeface="Montserrat" pitchFamily="2" charset="77"/>
              </a:rPr>
              <a:t>9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participants au total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Groupe de travail sur la prescription / rencontre des acteurs du territoire</a:t>
            </a:r>
          </a:p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  <a:p>
            <a:r>
              <a:rPr lang="fr-FR" sz="1800" b="0" i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</a:rPr>
              <a:t>	(Développement de l’APA en 2023 : 70 inscrits sur 2 villes, 4 programmes)</a:t>
            </a:r>
          </a:p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76387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74244" y="915713"/>
            <a:ext cx="10199966" cy="122172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la prévention autour du surpoids et de l’obésité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  <a:p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74244" y="2137443"/>
            <a:ext cx="6249111" cy="310118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b="1" kern="0" dirty="0">
              <a:solidFill>
                <a:srgbClr val="AB1917"/>
              </a:solidFill>
              <a:latin typeface="Montserrat" pitchFamily="2" charset="77"/>
            </a:endParaRPr>
          </a:p>
          <a:p>
            <a:pPr algn="just"/>
            <a:r>
              <a:rPr lang="fr-FR" sz="5400" b="1" kern="0" dirty="0">
                <a:solidFill>
                  <a:srgbClr val="AB1917"/>
                </a:solidFill>
                <a:latin typeface="Montserrat" pitchFamily="2" charset="77"/>
              </a:rPr>
              <a:t>12 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réunions de travail réalisées pour définir et mettre en place une action de prévention du surpoids et de l’obésité chez les enfants en milieu scolaire en 2023.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Conception et création d’un outil pédagogique de sensibilisation à destination des enseignants.</a:t>
            </a:r>
          </a:p>
          <a:p>
            <a:pPr algn="just"/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r>
              <a:rPr lang="fr-FR" i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</a:rPr>
              <a:t>	(Déjà 15 interventions en 2023)</a:t>
            </a:r>
            <a:endParaRPr lang="fr-F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sz="1200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  <p:pic>
        <p:nvPicPr>
          <p:cNvPr id="5" name="Image 4" descr="Une image contenant texte, nourriture&#10;&#10;Description générée automatiquement">
            <a:extLst>
              <a:ext uri="{FF2B5EF4-FFF2-40B4-BE49-F238E27FC236}">
                <a16:creationId xmlns:a16="http://schemas.microsoft.com/office/drawing/2014/main" id="{70ED5663-92CD-56B3-C9B9-07B8DBCE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24" y="2524587"/>
            <a:ext cx="3734876" cy="2629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6177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2215" y="2045563"/>
            <a:ext cx="9919096" cy="4383812"/>
          </a:xfrm>
        </p:spPr>
        <p:txBody>
          <a:bodyPr/>
          <a:lstStyle/>
          <a:p>
            <a:endParaRPr lang="fr-FR" sz="4500" dirty="0">
              <a:solidFill>
                <a:srgbClr val="FF0000"/>
              </a:solidFill>
            </a:endParaRPr>
          </a:p>
          <a:p>
            <a:endParaRPr lang="fr-FR" sz="1800" b="1" dirty="0"/>
          </a:p>
          <a:p>
            <a:endParaRPr lang="fr-FR" sz="1800" b="1" dirty="0"/>
          </a:p>
          <a:p>
            <a:endParaRPr lang="fr-FR" sz="1800" b="1" dirty="0"/>
          </a:p>
          <a:p>
            <a:pPr algn="ctr"/>
            <a:r>
              <a:rPr lang="fr-FR" sz="2000" b="1" dirty="0"/>
              <a:t>Début d’un travail sur l’élaboration d’un cahier des charges </a:t>
            </a:r>
            <a:endParaRPr lang="fr-FR" sz="2000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6A0DF-D836-0DFC-6E5D-2A4D4EAFD9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83409" y="1066982"/>
            <a:ext cx="9625182" cy="902564"/>
          </a:xfrm>
        </p:spPr>
        <p:txBody>
          <a:bodyPr/>
          <a:lstStyle/>
          <a:p>
            <a:r>
              <a:rPr lang="fr-FR" dirty="0"/>
              <a:t>Axe 4 : </a:t>
            </a:r>
            <a:r>
              <a:rPr lang="fr-FR" sz="3600" b="0" dirty="0"/>
              <a:t>Réponse à une crise sanitaire grave</a:t>
            </a:r>
          </a:p>
          <a:p>
            <a:pPr algn="ctr"/>
            <a:r>
              <a:rPr lang="fr-FR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354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2215" y="2045563"/>
            <a:ext cx="9919096" cy="4383812"/>
          </a:xfrm>
        </p:spPr>
        <p:txBody>
          <a:bodyPr/>
          <a:lstStyle/>
          <a:p>
            <a:endParaRPr lang="fr-FR" sz="4500" dirty="0">
              <a:solidFill>
                <a:srgbClr val="FF0000"/>
              </a:solidFill>
            </a:endParaRPr>
          </a:p>
          <a:p>
            <a:r>
              <a:rPr lang="fr-FR" sz="4500" dirty="0">
                <a:solidFill>
                  <a:srgbClr val="FF0000"/>
                </a:solidFill>
              </a:rPr>
              <a:t>3</a:t>
            </a:r>
            <a:r>
              <a:rPr lang="fr-FR" sz="4500" dirty="0"/>
              <a:t> projets ont été réalisés</a:t>
            </a:r>
          </a:p>
          <a:p>
            <a:endParaRPr lang="fr-FR" sz="1800" b="1" dirty="0"/>
          </a:p>
          <a:p>
            <a:endParaRPr lang="fr-FR" sz="1800" b="1" dirty="0"/>
          </a:p>
          <a:p>
            <a:endParaRPr lang="fr-FR" sz="1800" b="1" dirty="0"/>
          </a:p>
          <a:p>
            <a:pPr algn="ctr"/>
            <a:r>
              <a:rPr lang="fr-FR" sz="1800" b="1" dirty="0"/>
              <a:t>1 - Groupes d’échanges inter et intra-professionnels</a:t>
            </a:r>
            <a:endParaRPr lang="fr-FR" sz="1800" dirty="0"/>
          </a:p>
          <a:p>
            <a:pPr algn="ctr"/>
            <a:endParaRPr lang="fr-FR" sz="1800" dirty="0"/>
          </a:p>
          <a:p>
            <a:pPr algn="ctr"/>
            <a:r>
              <a:rPr lang="fr-FR" sz="1800" b="1" dirty="0"/>
              <a:t>2 - Soirée VIHPPE : réflexion et projets à partir de cas cliniques</a:t>
            </a:r>
            <a:endParaRPr lang="fr-FR" sz="1800" dirty="0"/>
          </a:p>
          <a:p>
            <a:pPr marL="214313" indent="-214313" algn="ctr">
              <a:buFontTx/>
              <a:buChar char="-"/>
            </a:pPr>
            <a:endParaRPr lang="fr-FR" sz="1800" dirty="0"/>
          </a:p>
          <a:p>
            <a:pPr algn="ctr"/>
            <a:r>
              <a:rPr lang="fr-FR" sz="1800" b="1" dirty="0"/>
              <a:t>3 - Travaux de recherche</a:t>
            </a:r>
            <a:endParaRPr lang="fr-FR" sz="1800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6A0DF-D836-0DFC-6E5D-2A4D4EAFD9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83409" y="1066982"/>
            <a:ext cx="9625182" cy="902564"/>
          </a:xfrm>
        </p:spPr>
        <p:txBody>
          <a:bodyPr/>
          <a:lstStyle/>
          <a:p>
            <a:r>
              <a:rPr lang="fr-FR" dirty="0"/>
              <a:t>Axe 5 : </a:t>
            </a:r>
            <a:r>
              <a:rPr lang="fr-FR" sz="3600" b="0" dirty="0"/>
              <a:t>Efficience et qualité de soins</a:t>
            </a:r>
          </a:p>
          <a:p>
            <a:r>
              <a:rPr lang="fr-FR" sz="1500" b="0" dirty="0"/>
              <a:t>Objectif principal : accompagner les professionnels de santé sur le territoire </a:t>
            </a:r>
          </a:p>
          <a:p>
            <a:pPr algn="ctr"/>
            <a:r>
              <a:rPr lang="fr-FR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367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5" y="894062"/>
            <a:ext cx="10285692" cy="106536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les groupes d’échanges </a:t>
            </a:r>
          </a:p>
          <a:p>
            <a:pPr algn="just"/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Inter et intra-professionnels 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44780" y="2336164"/>
            <a:ext cx="6448115" cy="336776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50" kern="0" dirty="0">
              <a:solidFill>
                <a:sysClr val="windowText" lastClr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Organisation d’une soirée le 15 mars 2022 : </a:t>
            </a:r>
          </a:p>
          <a:p>
            <a:pPr algn="just"/>
            <a:r>
              <a:rPr lang="fr-FR" sz="5400" b="1" kern="0" dirty="0">
                <a:solidFill>
                  <a:srgbClr val="AB1917"/>
                </a:solidFill>
                <a:latin typeface="Montserrat" pitchFamily="2" charset="77"/>
              </a:rPr>
              <a:t>51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participants à la réunion pour préparer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lvl="1" algn="just"/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- Les missions de la CPTS, </a:t>
            </a:r>
          </a:p>
          <a:p>
            <a:pPr lvl="1" algn="just"/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- Ses axes de travail et d’intervention</a:t>
            </a:r>
          </a:p>
          <a:p>
            <a:pPr lvl="1" algn="just"/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- La mise en place des groupes de travail …</a:t>
            </a:r>
          </a:p>
          <a:p>
            <a:pPr marL="214313" indent="-214313" algn="just">
              <a:buFontTx/>
              <a:buChar char="-"/>
            </a:pPr>
            <a:endParaRPr lang="fr-FR" sz="1200" kern="0" dirty="0">
              <a:solidFill>
                <a:srgbClr val="AB1917"/>
              </a:solidFill>
              <a:latin typeface="Montserrat" pitchFamily="2" charset="77"/>
            </a:endParaRPr>
          </a:p>
          <a:p>
            <a:pPr algn="just"/>
            <a:endParaRPr lang="fr-FR" sz="1200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pic>
        <p:nvPicPr>
          <p:cNvPr id="6" name="Image 5" descr="Une image contenant habits, intérieur, meubles, personne&#10;&#10;Description générée automatiquement">
            <a:extLst>
              <a:ext uri="{FF2B5EF4-FFF2-40B4-BE49-F238E27FC236}">
                <a16:creationId xmlns:a16="http://schemas.microsoft.com/office/drawing/2014/main" id="{C537039A-29DC-92D9-7E2F-62B4A5622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40" y="2336164"/>
            <a:ext cx="5148580" cy="38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5" y="894062"/>
            <a:ext cx="10285692" cy="106536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les groupes d’échanges </a:t>
            </a:r>
          </a:p>
          <a:p>
            <a:pPr algn="just"/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Inter et intra-professionnels 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00765" y="2155371"/>
            <a:ext cx="6448115" cy="336776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50" kern="0" dirty="0">
              <a:solidFill>
                <a:sysClr val="windowText" lastClr="000000"/>
              </a:solidFill>
            </a:endParaRPr>
          </a:p>
          <a:p>
            <a:pPr marL="214313" indent="-214313" algn="just">
              <a:buFontTx/>
              <a:buChar char="-"/>
            </a:pPr>
            <a:endParaRPr lang="fr-FR" sz="1200" kern="0" dirty="0">
              <a:solidFill>
                <a:srgbClr val="AB1917"/>
              </a:solidFill>
              <a:latin typeface="Montserrat" pitchFamily="2" charset="77"/>
            </a:endParaRPr>
          </a:p>
          <a:p>
            <a:pPr algn="just"/>
            <a:endParaRPr lang="fr-FR" sz="1200" kern="0" dirty="0">
              <a:solidFill>
                <a:srgbClr val="AB1917"/>
              </a:solidFill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Organisation d’une soirée thématique entre infirmières : </a:t>
            </a:r>
            <a:r>
              <a:rPr lang="fr-FR" b="1" kern="0" dirty="0">
                <a:solidFill>
                  <a:srgbClr val="AB1917"/>
                </a:solidFill>
                <a:latin typeface="Montserrat" pitchFamily="2" charset="77"/>
              </a:rPr>
              <a:t>27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participants</a:t>
            </a: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algn="just"/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Organisation d’une soirée thématique entre pharmaciens : </a:t>
            </a:r>
            <a:r>
              <a:rPr lang="fr-FR" b="1" kern="0" dirty="0">
                <a:solidFill>
                  <a:srgbClr val="AB1917"/>
                </a:solidFill>
                <a:latin typeface="Montserrat" pitchFamily="2" charset="77"/>
              </a:rPr>
              <a:t>29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participants</a:t>
            </a:r>
          </a:p>
        </p:txBody>
      </p:sp>
      <p:pic>
        <p:nvPicPr>
          <p:cNvPr id="5" name="Image 4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EC918CFE-980E-61C4-57AB-B25571B02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33" y="1959429"/>
            <a:ext cx="2910840" cy="2183130"/>
          </a:xfrm>
          <a:prstGeom prst="rect">
            <a:avLst/>
          </a:prstGeom>
        </p:spPr>
      </p:pic>
      <p:pic>
        <p:nvPicPr>
          <p:cNvPr id="8" name="Image 7" descr="Une image contenant intérieur, chaise, meubles, mur&#10;&#10;Description générée automatiquement">
            <a:extLst>
              <a:ext uri="{FF2B5EF4-FFF2-40B4-BE49-F238E27FC236}">
                <a16:creationId xmlns:a16="http://schemas.microsoft.com/office/drawing/2014/main" id="{6757AA41-2F67-1DBE-6373-B92AA8615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t="25514" r="1580" b="-43"/>
          <a:stretch/>
        </p:blipFill>
        <p:spPr>
          <a:xfrm>
            <a:off x="7456871" y="4142559"/>
            <a:ext cx="4502364" cy="25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6" y="894061"/>
            <a:ext cx="10138735" cy="116333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kern="0" dirty="0">
                <a:solidFill>
                  <a:srgbClr val="AB1917"/>
                </a:solidFill>
                <a:latin typeface="Montserrat" pitchFamily="2" charset="77"/>
              </a:rPr>
              <a:t>Focus sur la première soirée VIHPPE</a:t>
            </a:r>
            <a:endParaRPr lang="fr-FR" sz="150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00766" y="2057400"/>
            <a:ext cx="6942022" cy="48006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50" kern="0" dirty="0">
              <a:solidFill>
                <a:sysClr val="windowText" lastClr="000000"/>
              </a:solidFill>
            </a:endParaRPr>
          </a:p>
          <a:p>
            <a:pPr algn="just"/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Organisation de la soirée </a:t>
            </a:r>
            <a:r>
              <a:rPr lang="fr-FR" sz="2500" b="1" kern="0" dirty="0">
                <a:solidFill>
                  <a:srgbClr val="C00000"/>
                </a:solidFill>
                <a:latin typeface="Montserrat" pitchFamily="2" charset="77"/>
              </a:rPr>
              <a:t>VIHPPE pied diabétique </a:t>
            </a:r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: </a:t>
            </a: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942975" lvl="2" indent="-257175" algn="just">
              <a:buFont typeface="Arial" panose="020B0604020202020204" pitchFamily="34" charset="0"/>
              <a:buChar char="•"/>
            </a:pPr>
            <a:r>
              <a:rPr lang="fr-FR" sz="1350" b="1" kern="0" dirty="0">
                <a:solidFill>
                  <a:srgbClr val="0F5496"/>
                </a:solidFill>
                <a:latin typeface="Montserrat SemiBold" pitchFamily="2" charset="77"/>
              </a:rPr>
              <a:t>Identification des difficultés et des pistes d’amélioration de la coordination prise en soins des personnes diabétiques ayant une pathologie du pied </a:t>
            </a: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r>
              <a:rPr lang="fr-FR" sz="5400" b="1" kern="0" dirty="0">
                <a:solidFill>
                  <a:srgbClr val="AB1917"/>
                </a:solidFill>
                <a:latin typeface="Montserrat" pitchFamily="2" charset="77"/>
              </a:rPr>
              <a:t>40 </a:t>
            </a:r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participants. </a:t>
            </a:r>
          </a:p>
          <a:p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Ce qui a abouti  à : </a:t>
            </a:r>
          </a:p>
          <a:p>
            <a:pPr marL="1285875" lvl="3" indent="-257175">
              <a:buFont typeface="Arial" panose="020B0604020202020204" pitchFamily="34" charset="0"/>
              <a:buChar char="•"/>
            </a:pPr>
            <a:r>
              <a:rPr lang="fr-FR" sz="1350" b="1" kern="0" dirty="0">
                <a:solidFill>
                  <a:srgbClr val="0F5496"/>
                </a:solidFill>
                <a:latin typeface="Montserrat SemiBold" pitchFamily="2" charset="77"/>
              </a:rPr>
              <a:t>Une réflexion pour une meilleure rédaction des ordonnances </a:t>
            </a:r>
          </a:p>
          <a:p>
            <a:pPr marL="1285875" lvl="3" indent="-257175">
              <a:buFont typeface="Arial" panose="020B0604020202020204" pitchFamily="34" charset="0"/>
              <a:buChar char="•"/>
            </a:pPr>
            <a:r>
              <a:rPr lang="fr-FR" sz="1350" b="1" kern="0" dirty="0">
                <a:solidFill>
                  <a:srgbClr val="0F5496"/>
                </a:solidFill>
                <a:latin typeface="Montserrat SemiBold" pitchFamily="2" charset="77"/>
              </a:rPr>
              <a:t>Une modification des documents de synthèse remis aux patients : identification du nom de/des IDE et pédicure en plus du médecin généraliste</a:t>
            </a:r>
          </a:p>
          <a:p>
            <a:pPr marL="1285875" lvl="3" indent="-257175">
              <a:buFont typeface="Arial" panose="020B0604020202020204" pitchFamily="34" charset="0"/>
              <a:buChar char="•"/>
            </a:pPr>
            <a:r>
              <a:rPr lang="fr-FR" sz="1350" b="1" kern="0" dirty="0">
                <a:solidFill>
                  <a:srgbClr val="0F5496"/>
                </a:solidFill>
                <a:latin typeface="Montserrat SemiBold" pitchFamily="2" charset="77"/>
              </a:rPr>
              <a:t>Un projet de solution sécurisée de télé-expertise</a:t>
            </a:r>
          </a:p>
          <a:p>
            <a:pPr marL="1285875" lvl="3" indent="-257175">
              <a:buFont typeface="Arial" panose="020B0604020202020204" pitchFamily="34" charset="0"/>
              <a:buChar char="•"/>
            </a:pPr>
            <a:r>
              <a:rPr lang="fr-FR" sz="1350" b="1" kern="0" dirty="0">
                <a:solidFill>
                  <a:srgbClr val="0F5496"/>
                </a:solidFill>
                <a:latin typeface="Montserrat SemiBold" pitchFamily="2" charset="77"/>
              </a:rPr>
              <a:t>Une formation pansements pour les infirmières </a:t>
            </a:r>
          </a:p>
          <a:p>
            <a:pPr marL="1028700" lvl="3"/>
            <a:endParaRPr lang="fr-FR" sz="14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1028700" lvl="3"/>
            <a:r>
              <a:rPr lang="fr-FR" sz="1400" b="1" kern="0" dirty="0">
                <a:solidFill>
                  <a:srgbClr val="0F5496"/>
                </a:solidFill>
                <a:latin typeface="Montserrat" pitchFamily="2" charset="77"/>
              </a:rPr>
              <a:t>Un taux de satisfaction de 100% des participants à la soirée</a:t>
            </a:r>
          </a:p>
        </p:txBody>
      </p:sp>
      <p:pic>
        <p:nvPicPr>
          <p:cNvPr id="6" name="Image 5" descr="Une image contenant habits, personne, intérieur, meubles&#10;&#10;Description générée automatiquement">
            <a:extLst>
              <a:ext uri="{FF2B5EF4-FFF2-40B4-BE49-F238E27FC236}">
                <a16:creationId xmlns:a16="http://schemas.microsoft.com/office/drawing/2014/main" id="{C80C7B97-A9C0-95C8-37EC-0FA0D76E7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0"/>
          <a:stretch/>
        </p:blipFill>
        <p:spPr>
          <a:xfrm>
            <a:off x="8676640" y="3675380"/>
            <a:ext cx="3040681" cy="3014980"/>
          </a:xfrm>
          <a:prstGeom prst="rect">
            <a:avLst/>
          </a:prstGeom>
        </p:spPr>
      </p:pic>
      <p:pic>
        <p:nvPicPr>
          <p:cNvPr id="10" name="Image 9" descr="Une image contenant intérieur, mur, plafond, Immeuble de bureaux&#10;&#10;Description générée automatiquement">
            <a:extLst>
              <a:ext uri="{FF2B5EF4-FFF2-40B4-BE49-F238E27FC236}">
                <a16:creationId xmlns:a16="http://schemas.microsoft.com/office/drawing/2014/main" id="{A5F3D29C-A6AF-BFFC-3654-97438218DF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5" b="21641"/>
          <a:stretch/>
        </p:blipFill>
        <p:spPr>
          <a:xfrm>
            <a:off x="8977780" y="2057400"/>
            <a:ext cx="2438400" cy="15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5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2215" y="2045563"/>
            <a:ext cx="9919096" cy="4383812"/>
          </a:xfrm>
        </p:spPr>
        <p:txBody>
          <a:bodyPr/>
          <a:lstStyle/>
          <a:p>
            <a:endParaRPr lang="fr-FR" sz="4500" dirty="0">
              <a:solidFill>
                <a:srgbClr val="FF0000"/>
              </a:solidFill>
            </a:endParaRPr>
          </a:p>
          <a:p>
            <a:r>
              <a:rPr lang="fr-FR" sz="4500" dirty="0">
                <a:solidFill>
                  <a:srgbClr val="FF0000"/>
                </a:solidFill>
              </a:rPr>
              <a:t>1</a:t>
            </a:r>
            <a:r>
              <a:rPr lang="fr-FR" sz="4500" dirty="0"/>
              <a:t> projet a été réalisé</a:t>
            </a:r>
          </a:p>
          <a:p>
            <a:endParaRPr lang="fr-FR" sz="1800" b="1" dirty="0"/>
          </a:p>
          <a:p>
            <a:endParaRPr lang="fr-FR" sz="1800" b="1" dirty="0"/>
          </a:p>
          <a:p>
            <a:endParaRPr lang="fr-FR" sz="1800" b="1" dirty="0"/>
          </a:p>
          <a:p>
            <a:pPr algn="ctr"/>
            <a:r>
              <a:rPr lang="fr-FR" sz="1800" b="1" dirty="0"/>
              <a:t>1- Accompagnement des stagiaires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6A0DF-D836-0DFC-6E5D-2A4D4EAFD9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12215" y="1030243"/>
            <a:ext cx="10298991" cy="902564"/>
          </a:xfrm>
        </p:spPr>
        <p:txBody>
          <a:bodyPr/>
          <a:lstStyle/>
          <a:p>
            <a:r>
              <a:rPr lang="fr-FR" dirty="0"/>
              <a:t>Axe 6 : </a:t>
            </a:r>
            <a:r>
              <a:rPr lang="fr-FR" sz="3300" b="0" dirty="0"/>
              <a:t>Accompagnement des professionnels</a:t>
            </a:r>
          </a:p>
          <a:p>
            <a:r>
              <a:rPr lang="fr-FR" sz="1800" b="0" dirty="0"/>
              <a:t>Objectif principal :</a:t>
            </a:r>
            <a:r>
              <a:rPr lang="fr-FR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231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6" y="1001438"/>
            <a:ext cx="10481635" cy="69797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300" b="1" kern="0" dirty="0">
                <a:solidFill>
                  <a:srgbClr val="AB1917"/>
                </a:solidFill>
                <a:latin typeface="Montserrat" pitchFamily="2" charset="77"/>
              </a:rPr>
              <a:t>Focus sur l’accompagnement des stagiaires</a:t>
            </a:r>
            <a:endParaRPr lang="fr-FR" sz="135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00765" y="1708818"/>
            <a:ext cx="9746849" cy="275828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5400" b="1" kern="0" dirty="0">
                <a:solidFill>
                  <a:srgbClr val="AB1917"/>
                </a:solidFill>
                <a:latin typeface="Montserrat" pitchFamily="2" charset="77"/>
              </a:rPr>
              <a:t>40 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stagiaires accueillis sur le territoire de la CPTS ont été recensés</a:t>
            </a: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Recensement des maîtres de stage (</a:t>
            </a:r>
            <a:r>
              <a:rPr lang="fr-FR" b="1" kern="0" dirty="0">
                <a:solidFill>
                  <a:schemeClr val="accent2"/>
                </a:solidFill>
                <a:latin typeface="Montserrat" pitchFamily="2" charset="77"/>
              </a:rPr>
              <a:t>14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maitres de stages en MG, </a:t>
            </a:r>
            <a:r>
              <a:rPr lang="fr-FR" b="1" kern="0" dirty="0">
                <a:solidFill>
                  <a:srgbClr val="C00000"/>
                </a:solidFill>
                <a:latin typeface="Montserrat" pitchFamily="2" charset="77"/>
              </a:rPr>
              <a:t>2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 recrutés en 2022)</a:t>
            </a:r>
          </a:p>
          <a:p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14313" indent="-214313">
              <a:buFontTx/>
              <a:buChar char="-"/>
            </a:pPr>
            <a:endParaRPr lang="fr-FR" sz="1350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4424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2215" y="2045563"/>
            <a:ext cx="9919096" cy="4383812"/>
          </a:xfrm>
        </p:spPr>
        <p:txBody>
          <a:bodyPr/>
          <a:lstStyle/>
          <a:p>
            <a:endParaRPr lang="fr-FR" sz="4500" dirty="0">
              <a:solidFill>
                <a:srgbClr val="FF0000"/>
              </a:solidFill>
            </a:endParaRPr>
          </a:p>
          <a:p>
            <a:r>
              <a:rPr lang="fr-FR" sz="4500" dirty="0">
                <a:solidFill>
                  <a:srgbClr val="FF0000"/>
                </a:solidFill>
              </a:rPr>
              <a:t>3 </a:t>
            </a:r>
            <a:r>
              <a:rPr lang="fr-FR" sz="4500" dirty="0"/>
              <a:t>projets initiés</a:t>
            </a:r>
          </a:p>
          <a:p>
            <a:endParaRPr lang="fr-FR" sz="1800" b="1" dirty="0"/>
          </a:p>
          <a:p>
            <a:endParaRPr lang="fr-FR" sz="1800" b="1" dirty="0"/>
          </a:p>
          <a:p>
            <a:endParaRPr lang="fr-FR" sz="1800" b="1" dirty="0"/>
          </a:p>
          <a:p>
            <a:pPr algn="ctr"/>
            <a:r>
              <a:rPr lang="fr-FR" sz="1800" b="1" dirty="0"/>
              <a:t>1- Santé de l’enfant</a:t>
            </a:r>
          </a:p>
          <a:p>
            <a:pPr algn="ctr"/>
            <a:endParaRPr lang="fr-FR" sz="1800" dirty="0"/>
          </a:p>
          <a:p>
            <a:pPr algn="ctr"/>
            <a:r>
              <a:rPr lang="fr-FR" sz="1800" b="1" dirty="0"/>
              <a:t>2- Démocratie en santé</a:t>
            </a:r>
          </a:p>
          <a:p>
            <a:pPr algn="ctr"/>
            <a:endParaRPr lang="fr-FR" sz="1800" dirty="0">
              <a:solidFill>
                <a:srgbClr val="FF0000"/>
              </a:solidFill>
            </a:endParaRPr>
          </a:p>
          <a:p>
            <a:pPr algn="ctr"/>
            <a:r>
              <a:rPr lang="fr-FR" sz="1800" b="1" dirty="0"/>
              <a:t>3- Conventions avec les communes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6A0DF-D836-0DFC-6E5D-2A4D4EAFD9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12215" y="1143000"/>
            <a:ext cx="9625182" cy="902564"/>
          </a:xfrm>
        </p:spPr>
        <p:txBody>
          <a:bodyPr/>
          <a:lstStyle/>
          <a:p>
            <a:r>
              <a:rPr lang="fr-FR" dirty="0"/>
              <a:t>Hors axes – projets transverses</a:t>
            </a:r>
            <a:endParaRPr lang="fr-FR" sz="3600" b="0" dirty="0"/>
          </a:p>
          <a:p>
            <a:pPr algn="ctr"/>
            <a:r>
              <a:rPr lang="fr-FR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52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3064C87-A0B4-7C95-B955-FA9D75002D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5849" y="1143001"/>
            <a:ext cx="9822425" cy="902564"/>
          </a:xfrm>
        </p:spPr>
        <p:txBody>
          <a:bodyPr/>
          <a:lstStyle/>
          <a:p>
            <a:pPr algn="just"/>
            <a:r>
              <a:rPr lang="fr-FR" sz="2400" dirty="0"/>
              <a:t>2022, le territoire de la CPTS VOC s’agrandit avec l’intégration de la commune de Saint-Gratien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6A40E12-E1CB-F057-404C-43860CB47F18}"/>
              </a:ext>
            </a:extLst>
          </p:cNvPr>
          <p:cNvSpPr txBox="1">
            <a:spLocks/>
          </p:cNvSpPr>
          <p:nvPr/>
        </p:nvSpPr>
        <p:spPr>
          <a:xfrm>
            <a:off x="7835503" y="2045564"/>
            <a:ext cx="3746897" cy="38306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50" b="1" kern="0" dirty="0"/>
              <a:t>14 communes :</a:t>
            </a:r>
            <a:endParaRPr lang="fr-FR" sz="1350" kern="0" dirty="0"/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Andilly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Deuil-la Barre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Eaubonne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Enghien-les-Bains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Ermont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Groslay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Le Plessis-Bouchard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Margency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Montlignon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Montmorency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Saint-Brice-sous-Forêt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b="1" kern="0" dirty="0">
                <a:solidFill>
                  <a:srgbClr val="AB1917"/>
                </a:solidFill>
              </a:rPr>
              <a:t>Saint-Gratien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Sannois</a:t>
            </a:r>
          </a:p>
          <a:p>
            <a:pPr marL="257175" indent="-257175">
              <a:buFont typeface="+mj-lt"/>
              <a:buAutoNum type="arabicPeriod"/>
            </a:pPr>
            <a:r>
              <a:rPr lang="fr-FR" sz="1350" kern="0" dirty="0"/>
              <a:t>Soisy-sous-Montmorency</a:t>
            </a:r>
          </a:p>
          <a:p>
            <a:r>
              <a:rPr lang="fr-FR" sz="1350" b="1" dirty="0"/>
              <a:t>+ de 215 000 habitants</a:t>
            </a:r>
          </a:p>
          <a:p>
            <a:endParaRPr lang="fr-FR" sz="1350" dirty="0"/>
          </a:p>
          <a:p>
            <a:r>
              <a:rPr lang="fr-FR" sz="1350" b="1" dirty="0"/>
              <a:t>1 300 </a:t>
            </a:r>
            <a:r>
              <a:rPr lang="fr-FR" sz="1350" dirty="0"/>
              <a:t>professionnels de santé </a:t>
            </a:r>
          </a:p>
          <a:p>
            <a:r>
              <a:rPr lang="fr-FR" sz="1350" b="1" dirty="0"/>
              <a:t>29</a:t>
            </a:r>
            <a:r>
              <a:rPr lang="fr-FR" sz="1350" dirty="0"/>
              <a:t> structures de soin </a:t>
            </a:r>
          </a:p>
          <a:p>
            <a:r>
              <a:rPr lang="fr-FR" sz="1350" b="1" dirty="0"/>
              <a:t>13</a:t>
            </a:r>
            <a:r>
              <a:rPr lang="fr-FR" sz="1350" dirty="0"/>
              <a:t> centres de santé </a:t>
            </a:r>
          </a:p>
          <a:p>
            <a:r>
              <a:rPr lang="fr-FR" sz="1350" b="1" dirty="0"/>
              <a:t>3</a:t>
            </a:r>
            <a:r>
              <a:rPr lang="fr-FR" sz="1350" dirty="0"/>
              <a:t> maisons de santé pluridisciplinaires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BE8737-FC74-E4DE-0712-CDFDDCDE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787" y="2045565"/>
            <a:ext cx="2743200" cy="14685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F997257-BA54-DE0C-3C77-A5F08994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851" y="2827240"/>
            <a:ext cx="4583588" cy="3178940"/>
          </a:xfrm>
          <a:prstGeom prst="rect">
            <a:avLst/>
          </a:prstGeom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B0F5E05-7BDD-52A1-7AC2-353E733E1E9F}"/>
              </a:ext>
            </a:extLst>
          </p:cNvPr>
          <p:cNvSpPr txBox="1">
            <a:spLocks/>
          </p:cNvSpPr>
          <p:nvPr/>
        </p:nvSpPr>
        <p:spPr>
          <a:xfrm>
            <a:off x="4685867" y="3572953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1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A420CAC3-2A89-4C93-FDE8-6D84A331F75C}"/>
              </a:ext>
            </a:extLst>
          </p:cNvPr>
          <p:cNvSpPr txBox="1">
            <a:spLocks/>
          </p:cNvSpPr>
          <p:nvPr/>
        </p:nvSpPr>
        <p:spPr>
          <a:xfrm>
            <a:off x="5386416" y="5147343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2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234CCD98-C849-7112-CBA3-80F4DD7DBAB7}"/>
              </a:ext>
            </a:extLst>
          </p:cNvPr>
          <p:cNvSpPr txBox="1">
            <a:spLocks/>
          </p:cNvSpPr>
          <p:nvPr/>
        </p:nvSpPr>
        <p:spPr>
          <a:xfrm>
            <a:off x="3918951" y="4295822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3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AA7ECCFC-FD5C-8C55-AD57-BA2FAFD40DA1}"/>
              </a:ext>
            </a:extLst>
          </p:cNvPr>
          <p:cNvSpPr txBox="1">
            <a:spLocks/>
          </p:cNvSpPr>
          <p:nvPr/>
        </p:nvSpPr>
        <p:spPr>
          <a:xfrm>
            <a:off x="4685867" y="5327080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4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DB861514-454E-76CF-9BB9-46261DBC92EC}"/>
              </a:ext>
            </a:extLst>
          </p:cNvPr>
          <p:cNvSpPr txBox="1">
            <a:spLocks/>
          </p:cNvSpPr>
          <p:nvPr/>
        </p:nvSpPr>
        <p:spPr>
          <a:xfrm>
            <a:off x="3295832" y="4372243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5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4428C987-8BD7-6D70-2865-C5E82DCD043F}"/>
              </a:ext>
            </a:extLst>
          </p:cNvPr>
          <p:cNvSpPr txBox="1">
            <a:spLocks/>
          </p:cNvSpPr>
          <p:nvPr/>
        </p:nvSpPr>
        <p:spPr>
          <a:xfrm>
            <a:off x="6110749" y="4489782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6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7FEE17B9-FD52-CED1-2DBD-88B8B0F7D520}"/>
              </a:ext>
            </a:extLst>
          </p:cNvPr>
          <p:cNvSpPr txBox="1">
            <a:spLocks/>
          </p:cNvSpPr>
          <p:nvPr/>
        </p:nvSpPr>
        <p:spPr>
          <a:xfrm>
            <a:off x="2558708" y="3766912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7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140572B3-E09F-EC69-D9C0-88D2E285CAA2}"/>
              </a:ext>
            </a:extLst>
          </p:cNvPr>
          <p:cNvSpPr txBox="1">
            <a:spLocks/>
          </p:cNvSpPr>
          <p:nvPr/>
        </p:nvSpPr>
        <p:spPr>
          <a:xfrm>
            <a:off x="4315312" y="3810682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8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33B87439-C4BF-C5C9-03A2-4C3A657DC350}"/>
              </a:ext>
            </a:extLst>
          </p:cNvPr>
          <p:cNvSpPr txBox="1">
            <a:spLocks/>
          </p:cNvSpPr>
          <p:nvPr/>
        </p:nvSpPr>
        <p:spPr>
          <a:xfrm>
            <a:off x="4154208" y="3320186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9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2D6114C8-BD11-9342-25EF-EC87286B8F26}"/>
              </a:ext>
            </a:extLst>
          </p:cNvPr>
          <p:cNvSpPr txBox="1">
            <a:spLocks/>
          </p:cNvSpPr>
          <p:nvPr/>
        </p:nvSpPr>
        <p:spPr>
          <a:xfrm>
            <a:off x="5263728" y="4288441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10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11FE4E54-BEB9-05D8-897F-330E7D5F8840}"/>
              </a:ext>
            </a:extLst>
          </p:cNvPr>
          <p:cNvSpPr txBox="1">
            <a:spLocks/>
          </p:cNvSpPr>
          <p:nvPr/>
        </p:nvSpPr>
        <p:spPr>
          <a:xfrm>
            <a:off x="6101071" y="3813952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11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B1D6A560-A04A-12EE-A98D-3F150CB1E1F8}"/>
              </a:ext>
            </a:extLst>
          </p:cNvPr>
          <p:cNvSpPr txBox="1">
            <a:spLocks/>
          </p:cNvSpPr>
          <p:nvPr/>
        </p:nvSpPr>
        <p:spPr>
          <a:xfrm>
            <a:off x="4082906" y="5271458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kern="0" dirty="0">
                <a:solidFill>
                  <a:srgbClr val="FF0000"/>
                </a:solidFill>
              </a:rPr>
              <a:t>12</a:t>
            </a:r>
            <a:endParaRPr lang="fr-FR" kern="0" dirty="0">
              <a:solidFill>
                <a:srgbClr val="FF0000"/>
              </a:solidFill>
            </a:endParaRP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401DA1B0-849E-4A2F-30C9-4046380193DE}"/>
              </a:ext>
            </a:extLst>
          </p:cNvPr>
          <p:cNvSpPr txBox="1">
            <a:spLocks/>
          </p:cNvSpPr>
          <p:nvPr/>
        </p:nvSpPr>
        <p:spPr>
          <a:xfrm>
            <a:off x="3213462" y="5133121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13</a:t>
            </a:r>
            <a:endParaRPr lang="fr-FR" sz="1350" kern="0" dirty="0">
              <a:solidFill>
                <a:schemeClr val="bg1"/>
              </a:solidFill>
            </a:endParaRP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6436A0DD-12CD-EE9E-DFB2-AEACF79EBB40}"/>
              </a:ext>
            </a:extLst>
          </p:cNvPr>
          <p:cNvSpPr txBox="1">
            <a:spLocks/>
          </p:cNvSpPr>
          <p:nvPr/>
        </p:nvSpPr>
        <p:spPr>
          <a:xfrm>
            <a:off x="4502797" y="4548589"/>
            <a:ext cx="447802" cy="387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0" b="1" kern="0" dirty="0">
                <a:solidFill>
                  <a:schemeClr val="bg1"/>
                </a:solidFill>
              </a:rPr>
              <a:t>14</a:t>
            </a:r>
            <a:endParaRPr lang="fr-FR" sz="135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24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6" y="1001438"/>
            <a:ext cx="10481635" cy="69797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300" b="1" kern="0" dirty="0">
                <a:solidFill>
                  <a:srgbClr val="AB1917"/>
                </a:solidFill>
                <a:latin typeface="Montserrat" pitchFamily="2" charset="77"/>
              </a:rPr>
              <a:t>Santé de l’enfant</a:t>
            </a:r>
            <a:endParaRPr lang="fr-FR" sz="135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00765" y="1708818"/>
            <a:ext cx="9746849" cy="275828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Travail avec les représentantes de parents d’élèves, la permanence parlementaire en amont de la réception de la secrétaire d'État chargée de l'Enfance, Mme </a:t>
            </a:r>
            <a:r>
              <a:rPr lang="fr-FR" b="1" kern="0" dirty="0" err="1">
                <a:solidFill>
                  <a:srgbClr val="0F5496"/>
                </a:solidFill>
                <a:latin typeface="Montserrat" pitchFamily="2" charset="77"/>
              </a:rPr>
              <a:t>Caubel</a:t>
            </a: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14313" indent="-214313">
              <a:buFontTx/>
              <a:buChar char="-"/>
            </a:pPr>
            <a:endParaRPr lang="fr-FR" sz="1350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7348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6" y="1001438"/>
            <a:ext cx="10481635" cy="69797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300" b="1" kern="0" dirty="0">
                <a:solidFill>
                  <a:srgbClr val="AB1917"/>
                </a:solidFill>
                <a:latin typeface="Montserrat" pitchFamily="2" charset="77"/>
              </a:rPr>
              <a:t>Démocratie en santé</a:t>
            </a:r>
            <a:endParaRPr lang="fr-FR" sz="135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00765" y="1708818"/>
            <a:ext cx="9746849" cy="275828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Deux représentantes des usagers (</a:t>
            </a:r>
            <a:r>
              <a:rPr lang="fr-FR" b="1" kern="0" dirty="0">
                <a:solidFill>
                  <a:schemeClr val="accent2"/>
                </a:solidFill>
                <a:latin typeface="Montserrat" pitchFamily="2" charset="77"/>
              </a:rPr>
              <a:t>Que Choisir 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et </a:t>
            </a:r>
            <a:r>
              <a:rPr lang="fr-FR" b="1" kern="0" dirty="0">
                <a:solidFill>
                  <a:schemeClr val="accent2"/>
                </a:solidFill>
                <a:latin typeface="Montserrat" pitchFamily="2" charset="77"/>
              </a:rPr>
              <a:t>La Ligue Contre le Cancer</a:t>
            </a: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) rejoignent le CA comme invitées permanentes.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14313" indent="-214313">
              <a:buFontTx/>
              <a:buChar char="-"/>
            </a:pPr>
            <a:endParaRPr lang="fr-FR" sz="1350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4285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6" y="1001438"/>
            <a:ext cx="10481635" cy="69797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300" b="1" kern="0" dirty="0">
                <a:solidFill>
                  <a:srgbClr val="AB1917"/>
                </a:solidFill>
                <a:latin typeface="Montserrat" pitchFamily="2" charset="77"/>
              </a:rPr>
              <a:t>Convention avec les mairies</a:t>
            </a:r>
            <a:endParaRPr lang="fr-FR" sz="135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00765" y="1708818"/>
            <a:ext cx="9746849" cy="275828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Organisation d’un diner des Maires, le 31 mai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10 représentants ou maires des 13 communes sont venus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r>
              <a:rPr lang="fr-FR" b="1" kern="0" dirty="0">
                <a:solidFill>
                  <a:srgbClr val="0F5496"/>
                </a:solidFill>
                <a:latin typeface="Montserrat" pitchFamily="2" charset="77"/>
              </a:rPr>
              <a:t>Rédaction d’une convention d’objectifs et de moyens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404040"/>
              </a:solidFill>
              <a:latin typeface="Montserrat" pitchFamily="2" charset="77"/>
              <a:cs typeface="Times New Roman" panose="02020603050405020304" pitchFamily="18" charset="0"/>
            </a:endParaRPr>
          </a:p>
          <a:p>
            <a:endParaRPr lang="fr-FR" b="1" kern="0" dirty="0">
              <a:solidFill>
                <a:srgbClr val="404040"/>
              </a:solidFill>
              <a:latin typeface="Montserrat" pitchFamily="2" charset="77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404040"/>
              </a:solidFill>
              <a:latin typeface="Montserrat" pitchFamily="2" charset="77"/>
              <a:cs typeface="Times New Roman" panose="02020603050405020304" pitchFamily="18" charset="0"/>
            </a:endParaRP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14313" indent="-214313">
              <a:buFontTx/>
              <a:buChar char="-"/>
            </a:pPr>
            <a:endParaRPr lang="fr-FR" sz="1350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3481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FE4850-E1C8-C84C-5B73-21A7EA47657F}"/>
              </a:ext>
            </a:extLst>
          </p:cNvPr>
          <p:cNvSpPr txBox="1">
            <a:spLocks/>
          </p:cNvSpPr>
          <p:nvPr/>
        </p:nvSpPr>
        <p:spPr>
          <a:xfrm>
            <a:off x="1100766" y="1001438"/>
            <a:ext cx="10481635" cy="69797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3300" b="1" kern="0" dirty="0">
                <a:solidFill>
                  <a:srgbClr val="AB1917"/>
                </a:solidFill>
                <a:latin typeface="Montserrat" pitchFamily="2" charset="77"/>
              </a:rPr>
              <a:t>Projets prévus en  2022 et non réalisés ou réalisés de façon incomplète</a:t>
            </a:r>
            <a:endParaRPr lang="fr-FR" sz="1350" b="1" kern="0" dirty="0">
              <a:solidFill>
                <a:srgbClr val="AB1917"/>
              </a:solidFill>
              <a:latin typeface="Montserrat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AB272B-1B3C-7579-C840-D2ABEB470C4F}"/>
              </a:ext>
            </a:extLst>
          </p:cNvPr>
          <p:cNvSpPr txBox="1">
            <a:spLocks/>
          </p:cNvSpPr>
          <p:nvPr/>
        </p:nvSpPr>
        <p:spPr>
          <a:xfrm>
            <a:off x="1100765" y="1708818"/>
            <a:ext cx="9746849" cy="275828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Accès et mise en place de la PASS ambulatoire de la CPTS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Réduction des patients en ALD sans MT (données CPAM)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Plateforme d’orientation / coordination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ETP ambulatoire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500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500" b="1" kern="0" dirty="0">
                <a:solidFill>
                  <a:srgbClr val="0F5496"/>
                </a:solidFill>
                <a:latin typeface="Montserrat" pitchFamily="2" charset="77"/>
              </a:rPr>
              <a:t>Dispositifs d’accompagnement des remplaçant.es  </a:t>
            </a:r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404040"/>
              </a:solidFill>
              <a:latin typeface="Montserrat" pitchFamily="2" charset="77"/>
              <a:cs typeface="Times New Roman" panose="02020603050405020304" pitchFamily="18" charset="0"/>
            </a:endParaRPr>
          </a:p>
          <a:p>
            <a:endParaRPr lang="fr-FR" b="1" kern="0" dirty="0">
              <a:solidFill>
                <a:srgbClr val="404040"/>
              </a:solidFill>
              <a:latin typeface="Montserrat" pitchFamily="2" charset="77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kern="0" dirty="0">
              <a:solidFill>
                <a:srgbClr val="404040"/>
              </a:solidFill>
              <a:latin typeface="Montserrat" pitchFamily="2" charset="77"/>
              <a:cs typeface="Times New Roman" panose="02020603050405020304" pitchFamily="18" charset="0"/>
            </a:endParaRPr>
          </a:p>
          <a:p>
            <a:endParaRPr lang="fr-FR" b="1" kern="0" dirty="0">
              <a:solidFill>
                <a:srgbClr val="0F5496"/>
              </a:solidFill>
              <a:latin typeface="Montserrat" pitchFamily="2" charset="77"/>
            </a:endParaRPr>
          </a:p>
          <a:p>
            <a:pPr marL="214313" indent="-214313">
              <a:buFontTx/>
              <a:buChar char="-"/>
            </a:pPr>
            <a:endParaRPr lang="fr-FR" sz="1350" kern="0" dirty="0">
              <a:solidFill>
                <a:srgbClr val="0F549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341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BEAFBC8-8FBB-C1DB-E5B4-DCE1D6062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935A80-5929-111D-079E-4115989D58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Une structure au service du territoire</a:t>
            </a:r>
          </a:p>
        </p:txBody>
      </p:sp>
    </p:spTree>
    <p:extLst>
      <p:ext uri="{BB962C8B-B14F-4D97-AF65-F5344CB8AC3E}">
        <p14:creationId xmlns:p14="http://schemas.microsoft.com/office/powerpoint/2010/main" val="1796026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Visage humain, sourire, personne, blanc&#10;&#10;Description générée automatiquement">
            <a:extLst>
              <a:ext uri="{FF2B5EF4-FFF2-40B4-BE49-F238E27FC236}">
                <a16:creationId xmlns:a16="http://schemas.microsoft.com/office/drawing/2014/main" id="{32829AD3-0405-252F-AED3-411532C1B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t="23710" r="32109" b="33301"/>
          <a:stretch/>
        </p:blipFill>
        <p:spPr>
          <a:xfrm>
            <a:off x="9616571" y="4613655"/>
            <a:ext cx="824488" cy="942267"/>
          </a:xfrm>
          <a:prstGeom prst="rect">
            <a:avLst/>
          </a:prstGeom>
          <a:effectLst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2BC8C22-C6E3-4420-0305-DAB8298D9E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53135" y="2366522"/>
            <a:ext cx="1799714" cy="589676"/>
          </a:xfrm>
        </p:spPr>
        <p:txBody>
          <a:bodyPr anchor="ctr"/>
          <a:lstStyle/>
          <a:p>
            <a:pPr algn="ctr"/>
            <a:r>
              <a:rPr lang="fr-FR" sz="1050" dirty="0">
                <a:latin typeface="Montserrat SemiBold" pitchFamily="2" charset="77"/>
              </a:rPr>
              <a:t>Alain Mercier</a:t>
            </a:r>
            <a:br>
              <a:rPr lang="fr-FR" sz="1050" dirty="0">
                <a:latin typeface="Montserrat SemiBold" pitchFamily="2" charset="77"/>
              </a:rPr>
            </a:br>
            <a:r>
              <a:rPr lang="fr-FR" sz="825" dirty="0">
                <a:latin typeface="Montserrat SemiBold" pitchFamily="2" charset="77"/>
              </a:rPr>
              <a:t>Président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C1409C-F00D-27A0-40E7-4B15403783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3042" y="1034975"/>
            <a:ext cx="10092519" cy="583046"/>
          </a:xfrm>
        </p:spPr>
        <p:txBody>
          <a:bodyPr/>
          <a:lstStyle/>
          <a:p>
            <a:r>
              <a:rPr lang="fr-FR" dirty="0"/>
              <a:t>Un bureau, un CA mobilisé et élargi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F6CF40-A701-A979-9149-1E05A3FEC992}"/>
              </a:ext>
            </a:extLst>
          </p:cNvPr>
          <p:cNvSpPr/>
          <p:nvPr/>
        </p:nvSpPr>
        <p:spPr>
          <a:xfrm>
            <a:off x="1404019" y="3211654"/>
            <a:ext cx="755999" cy="75599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72D407B-9CB7-F4E3-57F3-05CBDA2A5C43}"/>
              </a:ext>
            </a:extLst>
          </p:cNvPr>
          <p:cNvSpPr/>
          <p:nvPr/>
        </p:nvSpPr>
        <p:spPr>
          <a:xfrm>
            <a:off x="3185440" y="3211654"/>
            <a:ext cx="755999" cy="755999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6F06EA-5B27-12C8-5FF8-0CF26F00E181}"/>
              </a:ext>
            </a:extLst>
          </p:cNvPr>
          <p:cNvSpPr/>
          <p:nvPr/>
        </p:nvSpPr>
        <p:spPr>
          <a:xfrm>
            <a:off x="4966862" y="3211654"/>
            <a:ext cx="755999" cy="755999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29CFC9-30B3-3BB7-CE1C-6239FD1B04A8}"/>
              </a:ext>
            </a:extLst>
          </p:cNvPr>
          <p:cNvSpPr/>
          <p:nvPr/>
        </p:nvSpPr>
        <p:spPr>
          <a:xfrm>
            <a:off x="6748283" y="3211654"/>
            <a:ext cx="755999" cy="75599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E61C51A-17F2-E746-666F-FF5917844700}"/>
              </a:ext>
            </a:extLst>
          </p:cNvPr>
          <p:cNvSpPr/>
          <p:nvPr/>
        </p:nvSpPr>
        <p:spPr>
          <a:xfrm>
            <a:off x="2274992" y="1668090"/>
            <a:ext cx="755999" cy="75599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49D6F60-532D-AEDA-98E0-E98FA0C13E71}"/>
              </a:ext>
            </a:extLst>
          </p:cNvPr>
          <p:cNvSpPr/>
          <p:nvPr/>
        </p:nvSpPr>
        <p:spPr>
          <a:xfrm>
            <a:off x="7598556" y="1664355"/>
            <a:ext cx="755999" cy="75599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84DEF82-7BC5-BBAC-9E41-33656D08E26E}"/>
              </a:ext>
            </a:extLst>
          </p:cNvPr>
          <p:cNvSpPr/>
          <p:nvPr/>
        </p:nvSpPr>
        <p:spPr>
          <a:xfrm>
            <a:off x="5906740" y="1655547"/>
            <a:ext cx="755999" cy="75599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8E2A029-7D62-BBF9-9335-22BB9E6AB61A}"/>
              </a:ext>
            </a:extLst>
          </p:cNvPr>
          <p:cNvSpPr/>
          <p:nvPr/>
        </p:nvSpPr>
        <p:spPr>
          <a:xfrm>
            <a:off x="4112226" y="1655547"/>
            <a:ext cx="755999" cy="755999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E183987-117D-56DD-5EE8-B0A157FA2A17}"/>
              </a:ext>
            </a:extLst>
          </p:cNvPr>
          <p:cNvSpPr/>
          <p:nvPr/>
        </p:nvSpPr>
        <p:spPr>
          <a:xfrm>
            <a:off x="9423006" y="1626029"/>
            <a:ext cx="755999" cy="755999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Espace réservé du texte 1">
            <a:extLst>
              <a:ext uri="{FF2B5EF4-FFF2-40B4-BE49-F238E27FC236}">
                <a16:creationId xmlns:a16="http://schemas.microsoft.com/office/drawing/2014/main" id="{EA95B0AE-D61C-28D9-4EB9-347511B13F43}"/>
              </a:ext>
            </a:extLst>
          </p:cNvPr>
          <p:cNvSpPr txBox="1">
            <a:spLocks/>
          </p:cNvSpPr>
          <p:nvPr/>
        </p:nvSpPr>
        <p:spPr>
          <a:xfrm>
            <a:off x="7040739" y="2428077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Michel Baux</a:t>
            </a:r>
            <a:br>
              <a:rPr lang="fr-FR" sz="825" kern="0" dirty="0">
                <a:latin typeface="Montserrat SemiBold" pitchFamily="2" charset="77"/>
              </a:rPr>
            </a:br>
            <a:r>
              <a:rPr lang="fr-FR" sz="825" kern="0" dirty="0">
                <a:latin typeface="Montserrat SemiBold" pitchFamily="2" charset="77"/>
              </a:rPr>
              <a:t>Vice-Président</a:t>
            </a:r>
          </a:p>
        </p:txBody>
      </p: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9877AA99-D068-9138-71A0-23D451FCF5BF}"/>
              </a:ext>
            </a:extLst>
          </p:cNvPr>
          <p:cNvSpPr txBox="1">
            <a:spLocks/>
          </p:cNvSpPr>
          <p:nvPr/>
        </p:nvSpPr>
        <p:spPr>
          <a:xfrm>
            <a:off x="5348145" y="2412973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Fabien Druon</a:t>
            </a:r>
            <a:br>
              <a:rPr lang="fr-FR" sz="1050" kern="0" dirty="0">
                <a:latin typeface="Montserrat SemiBold" pitchFamily="2" charset="77"/>
              </a:rPr>
            </a:br>
            <a:r>
              <a:rPr lang="fr-FR" sz="825" kern="0" dirty="0">
                <a:latin typeface="Montserrat SemiBold" pitchFamily="2" charset="77"/>
              </a:rPr>
              <a:t>Trésorier</a:t>
            </a:r>
          </a:p>
        </p:txBody>
      </p:sp>
      <p:sp>
        <p:nvSpPr>
          <p:cNvPr id="26" name="Espace réservé du texte 1">
            <a:extLst>
              <a:ext uri="{FF2B5EF4-FFF2-40B4-BE49-F238E27FC236}">
                <a16:creationId xmlns:a16="http://schemas.microsoft.com/office/drawing/2014/main" id="{CDD18C96-AF20-9B72-D64E-00A6D66B487A}"/>
              </a:ext>
            </a:extLst>
          </p:cNvPr>
          <p:cNvSpPr txBox="1">
            <a:spLocks/>
          </p:cNvSpPr>
          <p:nvPr/>
        </p:nvSpPr>
        <p:spPr>
          <a:xfrm>
            <a:off x="3634226" y="2384614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Isabelle Aubin-Auger</a:t>
            </a:r>
            <a:br>
              <a:rPr lang="fr-FR" sz="1050" kern="0" dirty="0">
                <a:latin typeface="Montserrat SemiBold" pitchFamily="2" charset="77"/>
              </a:rPr>
            </a:br>
            <a:r>
              <a:rPr lang="fr-FR" sz="825" kern="0" dirty="0">
                <a:latin typeface="Montserrat SemiBold" pitchFamily="2" charset="77"/>
              </a:rPr>
              <a:t>Secrétaire générale</a:t>
            </a:r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08EC9B47-DB52-6AC8-36E8-FF55218EE812}"/>
              </a:ext>
            </a:extLst>
          </p:cNvPr>
          <p:cNvSpPr txBox="1">
            <a:spLocks/>
          </p:cNvSpPr>
          <p:nvPr/>
        </p:nvSpPr>
        <p:spPr>
          <a:xfrm>
            <a:off x="8901148" y="2412973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Audrey Chabannes</a:t>
            </a:r>
          </a:p>
          <a:p>
            <a:pPr algn="ctr"/>
            <a:r>
              <a:rPr lang="fr-FR" sz="825" kern="0" dirty="0">
                <a:latin typeface="Montserrat SemiBold" pitchFamily="2" charset="77"/>
              </a:rPr>
              <a:t>Secrétaire générale adjointe</a:t>
            </a:r>
          </a:p>
        </p:txBody>
      </p:sp>
      <p:sp>
        <p:nvSpPr>
          <p:cNvPr id="29" name="Espace réservé du texte 1">
            <a:extLst>
              <a:ext uri="{FF2B5EF4-FFF2-40B4-BE49-F238E27FC236}">
                <a16:creationId xmlns:a16="http://schemas.microsoft.com/office/drawing/2014/main" id="{87D1ED66-322D-9847-2A9E-35BD541E74E3}"/>
              </a:ext>
            </a:extLst>
          </p:cNvPr>
          <p:cNvSpPr txBox="1">
            <a:spLocks/>
          </p:cNvSpPr>
          <p:nvPr/>
        </p:nvSpPr>
        <p:spPr>
          <a:xfrm>
            <a:off x="860830" y="3986364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Jérôme </a:t>
            </a:r>
            <a:r>
              <a:rPr lang="fr-FR" sz="1050" kern="0" dirty="0" err="1">
                <a:latin typeface="Montserrat SemiBold" pitchFamily="2" charset="77"/>
              </a:rPr>
              <a:t>Cressiot</a:t>
            </a:r>
            <a:br>
              <a:rPr lang="fr-FR" sz="1050" kern="0" dirty="0">
                <a:latin typeface="Montserrat SemiBold" pitchFamily="2" charset="77"/>
              </a:rPr>
            </a:b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30" name="Espace réservé du texte 1">
            <a:extLst>
              <a:ext uri="{FF2B5EF4-FFF2-40B4-BE49-F238E27FC236}">
                <a16:creationId xmlns:a16="http://schemas.microsoft.com/office/drawing/2014/main" id="{029CC563-F5AB-3C6F-0999-DB3544405061}"/>
              </a:ext>
            </a:extLst>
          </p:cNvPr>
          <p:cNvSpPr txBox="1">
            <a:spLocks/>
          </p:cNvSpPr>
          <p:nvPr/>
        </p:nvSpPr>
        <p:spPr>
          <a:xfrm>
            <a:off x="2734369" y="3986364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Audrey Frison</a:t>
            </a:r>
            <a:br>
              <a:rPr lang="fr-FR" sz="1050" kern="0" dirty="0">
                <a:latin typeface="Montserrat SemiBold" pitchFamily="2" charset="77"/>
              </a:rPr>
            </a:b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31" name="Espace réservé du texte 1">
            <a:extLst>
              <a:ext uri="{FF2B5EF4-FFF2-40B4-BE49-F238E27FC236}">
                <a16:creationId xmlns:a16="http://schemas.microsoft.com/office/drawing/2014/main" id="{E3BA95C8-F38C-349C-295A-3D334FA6BEEB}"/>
              </a:ext>
            </a:extLst>
          </p:cNvPr>
          <p:cNvSpPr txBox="1">
            <a:spLocks/>
          </p:cNvSpPr>
          <p:nvPr/>
        </p:nvSpPr>
        <p:spPr>
          <a:xfrm>
            <a:off x="4522440" y="3986364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André </a:t>
            </a:r>
            <a:r>
              <a:rPr lang="fr-FR" sz="1050" kern="0" dirty="0" err="1">
                <a:latin typeface="Montserrat SemiBold" pitchFamily="2" charset="77"/>
              </a:rPr>
              <a:t>Iannaccone</a:t>
            </a:r>
            <a:br>
              <a:rPr lang="fr-FR" sz="1050" kern="0" dirty="0">
                <a:latin typeface="Montserrat SemiBold" pitchFamily="2" charset="77"/>
              </a:rPr>
            </a:b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9E5C8EA6-B22A-07C4-85E7-4DC3685E2B16}"/>
              </a:ext>
            </a:extLst>
          </p:cNvPr>
          <p:cNvSpPr txBox="1">
            <a:spLocks/>
          </p:cNvSpPr>
          <p:nvPr/>
        </p:nvSpPr>
        <p:spPr>
          <a:xfrm>
            <a:off x="6284740" y="3986364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David </a:t>
            </a:r>
            <a:r>
              <a:rPr lang="fr-FR" sz="1050" kern="0" dirty="0" err="1">
                <a:latin typeface="Montserrat SemiBold" pitchFamily="2" charset="77"/>
              </a:rPr>
              <a:t>Jennah</a:t>
            </a:r>
            <a:br>
              <a:rPr lang="fr-FR" sz="1050" kern="0" dirty="0">
                <a:latin typeface="Montserrat SemiBold" pitchFamily="2" charset="77"/>
              </a:rPr>
            </a:b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86FAAD5-1BF8-293F-B026-898A43539F0D}"/>
              </a:ext>
            </a:extLst>
          </p:cNvPr>
          <p:cNvSpPr/>
          <p:nvPr/>
        </p:nvSpPr>
        <p:spPr>
          <a:xfrm>
            <a:off x="8468076" y="3209744"/>
            <a:ext cx="755999" cy="755999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7B0EDAB-E909-594A-9AD1-4C09BFFEF0C4}"/>
              </a:ext>
            </a:extLst>
          </p:cNvPr>
          <p:cNvSpPr/>
          <p:nvPr/>
        </p:nvSpPr>
        <p:spPr>
          <a:xfrm>
            <a:off x="10065742" y="3208972"/>
            <a:ext cx="755999" cy="755999"/>
          </a:xfrm>
          <a:prstGeom prst="ellipse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8B62BCF-4465-9EBC-7262-822448E77137}"/>
              </a:ext>
            </a:extLst>
          </p:cNvPr>
          <p:cNvSpPr/>
          <p:nvPr/>
        </p:nvSpPr>
        <p:spPr>
          <a:xfrm>
            <a:off x="2429442" y="4715564"/>
            <a:ext cx="755999" cy="755999"/>
          </a:xfrm>
          <a:prstGeom prst="ellipse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5823471-6AAB-BDAF-ED84-8F191FC038FD}"/>
              </a:ext>
            </a:extLst>
          </p:cNvPr>
          <p:cNvSpPr/>
          <p:nvPr/>
        </p:nvSpPr>
        <p:spPr>
          <a:xfrm>
            <a:off x="4243079" y="4715564"/>
            <a:ext cx="755999" cy="755999"/>
          </a:xfrm>
          <a:prstGeom prst="ellipse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1" name="Espace réservé du texte 1">
            <a:extLst>
              <a:ext uri="{FF2B5EF4-FFF2-40B4-BE49-F238E27FC236}">
                <a16:creationId xmlns:a16="http://schemas.microsoft.com/office/drawing/2014/main" id="{CA702B25-C3A4-2A04-FE50-F5E21E74B59E}"/>
              </a:ext>
            </a:extLst>
          </p:cNvPr>
          <p:cNvSpPr txBox="1">
            <a:spLocks/>
          </p:cNvSpPr>
          <p:nvPr/>
        </p:nvSpPr>
        <p:spPr>
          <a:xfrm>
            <a:off x="7940596" y="3986364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Karim </a:t>
            </a:r>
            <a:r>
              <a:rPr lang="fr-FR" sz="1050" kern="0" dirty="0" err="1">
                <a:latin typeface="Montserrat SemiBold" pitchFamily="2" charset="77"/>
              </a:rPr>
              <a:t>Lachgar</a:t>
            </a:r>
            <a:br>
              <a:rPr lang="fr-FR" sz="1050" kern="0" dirty="0">
                <a:latin typeface="Montserrat SemiBold" pitchFamily="2" charset="77"/>
              </a:rPr>
            </a:b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42" name="Espace réservé du texte 1">
            <a:extLst>
              <a:ext uri="{FF2B5EF4-FFF2-40B4-BE49-F238E27FC236}">
                <a16:creationId xmlns:a16="http://schemas.microsoft.com/office/drawing/2014/main" id="{1BDF491A-8528-278D-1924-490600AEA103}"/>
              </a:ext>
            </a:extLst>
          </p:cNvPr>
          <p:cNvSpPr txBox="1">
            <a:spLocks/>
          </p:cNvSpPr>
          <p:nvPr/>
        </p:nvSpPr>
        <p:spPr>
          <a:xfrm>
            <a:off x="9559039" y="3984592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Christina Sellier</a:t>
            </a:r>
            <a:br>
              <a:rPr lang="fr-FR" sz="1050" kern="0" dirty="0">
                <a:latin typeface="Montserrat SemiBold" pitchFamily="2" charset="77"/>
              </a:rPr>
            </a:b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4784D91A-1563-CCAC-1049-1FAF04516289}"/>
              </a:ext>
            </a:extLst>
          </p:cNvPr>
          <p:cNvSpPr txBox="1">
            <a:spLocks/>
          </p:cNvSpPr>
          <p:nvPr/>
        </p:nvSpPr>
        <p:spPr>
          <a:xfrm>
            <a:off x="1888576" y="5474416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Lilia </a:t>
            </a:r>
            <a:r>
              <a:rPr lang="fr-FR" sz="1050" kern="0" dirty="0" err="1">
                <a:latin typeface="Montserrat SemiBold" pitchFamily="2" charset="77"/>
              </a:rPr>
              <a:t>Tamarzist</a:t>
            </a:r>
            <a:br>
              <a:rPr lang="fr-FR" sz="1050" kern="0" dirty="0">
                <a:latin typeface="Montserrat SemiBold" pitchFamily="2" charset="77"/>
              </a:rPr>
            </a:b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44" name="Espace réservé du texte 1">
            <a:extLst>
              <a:ext uri="{FF2B5EF4-FFF2-40B4-BE49-F238E27FC236}">
                <a16:creationId xmlns:a16="http://schemas.microsoft.com/office/drawing/2014/main" id="{CD3936A6-7892-4556-D773-38FFBF476F66}"/>
              </a:ext>
            </a:extLst>
          </p:cNvPr>
          <p:cNvSpPr txBox="1">
            <a:spLocks/>
          </p:cNvSpPr>
          <p:nvPr/>
        </p:nvSpPr>
        <p:spPr>
          <a:xfrm>
            <a:off x="3675648" y="5474416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kern="0" dirty="0">
                <a:latin typeface="Montserrat SemiBold" pitchFamily="2" charset="77"/>
              </a:rPr>
              <a:t>Selma </a:t>
            </a:r>
            <a:r>
              <a:rPr lang="fr-FR" sz="1050" kern="0" dirty="0" err="1">
                <a:latin typeface="Montserrat SemiBold" pitchFamily="2" charset="77"/>
              </a:rPr>
              <a:t>Tebti</a:t>
            </a:r>
            <a:br>
              <a:rPr lang="fr-FR" sz="1050" kern="0" dirty="0">
                <a:latin typeface="Montserrat SemiBold" pitchFamily="2" charset="77"/>
              </a:rPr>
            </a:b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6" name="Espace réservé du texte 1">
            <a:extLst>
              <a:ext uri="{FF2B5EF4-FFF2-40B4-BE49-F238E27FC236}">
                <a16:creationId xmlns:a16="http://schemas.microsoft.com/office/drawing/2014/main" id="{A83F6C45-FFA1-001F-8DD5-D6F253CA6E2C}"/>
              </a:ext>
            </a:extLst>
          </p:cNvPr>
          <p:cNvSpPr txBox="1">
            <a:spLocks/>
          </p:cNvSpPr>
          <p:nvPr/>
        </p:nvSpPr>
        <p:spPr>
          <a:xfrm>
            <a:off x="5523521" y="5474416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i="1" kern="0" dirty="0"/>
              <a:t>Sophie </a:t>
            </a:r>
            <a:r>
              <a:rPr lang="fr-FR" sz="1050" i="1" kern="0" dirty="0" err="1"/>
              <a:t>Mélan</a:t>
            </a:r>
            <a:br>
              <a:rPr lang="fr-FR" sz="1050" kern="0" dirty="0">
                <a:latin typeface="Montserrat SemiBold" pitchFamily="2" charset="77"/>
              </a:rPr>
            </a:br>
            <a:r>
              <a:rPr lang="fr-FR" sz="900" i="1" kern="0" dirty="0"/>
              <a:t>Dispositif d’appui </a:t>
            </a:r>
            <a:br>
              <a:rPr lang="fr-FR" sz="900" i="1" kern="0" dirty="0"/>
            </a:br>
            <a:r>
              <a:rPr lang="fr-FR" sz="900" i="1" kern="0" dirty="0"/>
              <a:t>à la coordination 95 Sud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ED47978-78A4-49E6-4BB9-92EA1F1F84B4}"/>
              </a:ext>
            </a:extLst>
          </p:cNvPr>
          <p:cNvSpPr/>
          <p:nvPr/>
        </p:nvSpPr>
        <p:spPr>
          <a:xfrm>
            <a:off x="7870354" y="4715564"/>
            <a:ext cx="755999" cy="755999"/>
          </a:xfrm>
          <a:prstGeom prst="ellipse">
            <a:avLst/>
          </a:prstGeom>
          <a:blipFill>
            <a:blip r:embed="rId16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54014655-6E9B-9F76-8807-679F43D49DFA}"/>
              </a:ext>
            </a:extLst>
          </p:cNvPr>
          <p:cNvSpPr txBox="1">
            <a:spLocks/>
          </p:cNvSpPr>
          <p:nvPr/>
        </p:nvSpPr>
        <p:spPr>
          <a:xfrm>
            <a:off x="7345911" y="5474416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i="1" kern="0" dirty="0"/>
              <a:t>Françoise Piqué Le </a:t>
            </a:r>
            <a:r>
              <a:rPr lang="fr-FR" sz="1050" i="1" kern="0" dirty="0" err="1"/>
              <a:t>Cun</a:t>
            </a:r>
            <a:br>
              <a:rPr lang="fr-FR" sz="1050" i="1" kern="0" dirty="0"/>
            </a:br>
            <a:r>
              <a:rPr lang="fr-FR" sz="1050" i="1" kern="0" dirty="0"/>
              <a:t>RU Que Choisir</a:t>
            </a:r>
            <a:endParaRPr lang="fr-FR" sz="825" i="1" kern="0" dirty="0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A61CCFC5-1903-F62B-61D9-E4818CCD4ED0}"/>
              </a:ext>
            </a:extLst>
          </p:cNvPr>
          <p:cNvSpPr txBox="1">
            <a:spLocks/>
          </p:cNvSpPr>
          <p:nvPr/>
        </p:nvSpPr>
        <p:spPr>
          <a:xfrm>
            <a:off x="9145625" y="5474416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i="1" kern="0" dirty="0"/>
              <a:t>Emmanuelle Pesez</a:t>
            </a:r>
            <a:br>
              <a:rPr lang="fr-FR" sz="1050" kern="0" dirty="0">
                <a:latin typeface="Montserrat SemiBold" pitchFamily="2" charset="77"/>
              </a:rPr>
            </a:br>
            <a:r>
              <a:rPr lang="fr-FR" sz="1050" i="1" kern="0" dirty="0"/>
              <a:t>Ligue Contre le Cancer</a:t>
            </a:r>
            <a:endParaRPr lang="fr-FR" sz="900" i="1" kern="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D0C4E88-2817-275B-EBC7-D165E324587B}"/>
              </a:ext>
            </a:extLst>
          </p:cNvPr>
          <p:cNvSpPr/>
          <p:nvPr/>
        </p:nvSpPr>
        <p:spPr>
          <a:xfrm>
            <a:off x="6056716" y="4715564"/>
            <a:ext cx="755999" cy="755999"/>
          </a:xfrm>
          <a:prstGeom prst="ellipse">
            <a:avLst/>
          </a:pr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D7BDE55-EEFF-72D7-1EA7-51DE6AEC010A}"/>
              </a:ext>
            </a:extLst>
          </p:cNvPr>
          <p:cNvSpPr/>
          <p:nvPr/>
        </p:nvSpPr>
        <p:spPr>
          <a:xfrm>
            <a:off x="9648474" y="4696087"/>
            <a:ext cx="753636" cy="79495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34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2BC8C22-C6E3-4420-0305-DAB8298D9E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22980" y="4760473"/>
            <a:ext cx="1799714" cy="589676"/>
          </a:xfrm>
        </p:spPr>
        <p:txBody>
          <a:bodyPr anchor="ctr"/>
          <a:lstStyle/>
          <a:p>
            <a:pPr algn="ctr"/>
            <a:r>
              <a:rPr lang="fr-FR" sz="1050" b="1" dirty="0">
                <a:latin typeface="Montserrat SemiBold" pitchFamily="2" charset="77"/>
              </a:rPr>
              <a:t>Muriel Londres </a:t>
            </a:r>
            <a:br>
              <a:rPr lang="fr-FR" sz="1050" b="1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Coordinatrice</a:t>
            </a:r>
            <a:endParaRPr lang="fr-FR" sz="825" dirty="0">
              <a:latin typeface="Montserrat SemiBold" pitchFamily="2" charset="77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C1409C-F00D-27A0-40E7-4B15403783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3042" y="1034975"/>
            <a:ext cx="10092519" cy="583046"/>
          </a:xfrm>
        </p:spPr>
        <p:txBody>
          <a:bodyPr/>
          <a:lstStyle/>
          <a:p>
            <a:r>
              <a:rPr lang="fr-FR" dirty="0"/>
              <a:t>Une équipe engagée</a:t>
            </a:r>
          </a:p>
        </p:txBody>
      </p:sp>
      <p:sp>
        <p:nvSpPr>
          <p:cNvPr id="24" name="Espace réservé du texte 1">
            <a:extLst>
              <a:ext uri="{FF2B5EF4-FFF2-40B4-BE49-F238E27FC236}">
                <a16:creationId xmlns:a16="http://schemas.microsoft.com/office/drawing/2014/main" id="{EA95B0AE-D61C-28D9-4EB9-347511B13F43}"/>
              </a:ext>
            </a:extLst>
          </p:cNvPr>
          <p:cNvSpPr txBox="1">
            <a:spLocks/>
          </p:cNvSpPr>
          <p:nvPr/>
        </p:nvSpPr>
        <p:spPr>
          <a:xfrm>
            <a:off x="5497085" y="4760473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0"/>
              </a:spcBef>
            </a:pPr>
            <a:r>
              <a:rPr lang="fr-FR" sz="1050" b="1" dirty="0" err="1">
                <a:latin typeface="Montserrat SemiBold" pitchFamily="2" charset="77"/>
              </a:rPr>
              <a:t>Yaëlle</a:t>
            </a:r>
            <a:r>
              <a:rPr lang="fr-FR" sz="1050" b="1" dirty="0">
                <a:latin typeface="Montserrat SemiBold" pitchFamily="2" charset="77"/>
              </a:rPr>
              <a:t> Brami</a:t>
            </a:r>
            <a:br>
              <a:rPr lang="fr-FR" sz="1350" b="1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Coordinatrice adjointe</a:t>
            </a:r>
          </a:p>
        </p:txBody>
      </p:sp>
      <p:sp>
        <p:nvSpPr>
          <p:cNvPr id="25" name="Espace réservé du texte 1">
            <a:extLst>
              <a:ext uri="{FF2B5EF4-FFF2-40B4-BE49-F238E27FC236}">
                <a16:creationId xmlns:a16="http://schemas.microsoft.com/office/drawing/2014/main" id="{9877AA99-D068-9138-71A0-23D451FCF5BF}"/>
              </a:ext>
            </a:extLst>
          </p:cNvPr>
          <p:cNvSpPr txBox="1">
            <a:spLocks/>
          </p:cNvSpPr>
          <p:nvPr/>
        </p:nvSpPr>
        <p:spPr>
          <a:xfrm>
            <a:off x="7871191" y="4760473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 dirty="0">
                <a:latin typeface="Montserrat SemiBold" pitchFamily="2" charset="77"/>
              </a:rPr>
              <a:t>Valérie </a:t>
            </a:r>
            <a:r>
              <a:rPr lang="fr-FR" sz="1050" b="1" dirty="0" err="1">
                <a:latin typeface="Montserrat SemiBold" pitchFamily="2" charset="77"/>
              </a:rPr>
              <a:t>Losy</a:t>
            </a:r>
            <a:br>
              <a:rPr lang="fr-FR" sz="1050" kern="0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Secrétaire administrative </a:t>
            </a:r>
            <a:br>
              <a:rPr lang="fr-FR" sz="825" b="1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et médicale</a:t>
            </a:r>
            <a:endParaRPr lang="fr-FR" sz="825" kern="0" dirty="0">
              <a:latin typeface="Montserrat SemiBold" pitchFamily="2" charset="77"/>
            </a:endParaRPr>
          </a:p>
        </p:txBody>
      </p:sp>
      <p:sp>
        <p:nvSpPr>
          <p:cNvPr id="29" name="Espace réservé du texte 1">
            <a:extLst>
              <a:ext uri="{FF2B5EF4-FFF2-40B4-BE49-F238E27FC236}">
                <a16:creationId xmlns:a16="http://schemas.microsoft.com/office/drawing/2014/main" id="{87D1ED66-322D-9847-2A9E-35BD541E74E3}"/>
              </a:ext>
            </a:extLst>
          </p:cNvPr>
          <p:cNvSpPr txBox="1">
            <a:spLocks/>
          </p:cNvSpPr>
          <p:nvPr/>
        </p:nvSpPr>
        <p:spPr>
          <a:xfrm>
            <a:off x="3122980" y="5532070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 dirty="0">
                <a:latin typeface="Montserrat SemiBold" pitchFamily="2" charset="77"/>
              </a:rPr>
              <a:t>Bachir Ali</a:t>
            </a:r>
            <a:br>
              <a:rPr lang="fr-FR" sz="1050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Stagiaire géographe </a:t>
            </a:r>
            <a:br>
              <a:rPr lang="fr-FR" sz="825" b="1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de la santé (M1)</a:t>
            </a:r>
          </a:p>
        </p:txBody>
      </p:sp>
      <p:sp>
        <p:nvSpPr>
          <p:cNvPr id="30" name="Espace réservé du texte 1">
            <a:extLst>
              <a:ext uri="{FF2B5EF4-FFF2-40B4-BE49-F238E27FC236}">
                <a16:creationId xmlns:a16="http://schemas.microsoft.com/office/drawing/2014/main" id="{029CC563-F5AB-3C6F-0999-DB3544405061}"/>
              </a:ext>
            </a:extLst>
          </p:cNvPr>
          <p:cNvSpPr txBox="1">
            <a:spLocks/>
          </p:cNvSpPr>
          <p:nvPr/>
        </p:nvSpPr>
        <p:spPr>
          <a:xfrm>
            <a:off x="5497084" y="5532071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 dirty="0">
                <a:latin typeface="Montserrat SemiBold" pitchFamily="2" charset="77"/>
              </a:rPr>
              <a:t>Freddy Babine</a:t>
            </a:r>
            <a:br>
              <a:rPr lang="fr-FR" sz="1050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Stagiaire géographe de la santé (M2)</a:t>
            </a:r>
          </a:p>
        </p:txBody>
      </p:sp>
      <p:sp>
        <p:nvSpPr>
          <p:cNvPr id="31" name="Espace réservé du texte 1">
            <a:extLst>
              <a:ext uri="{FF2B5EF4-FFF2-40B4-BE49-F238E27FC236}">
                <a16:creationId xmlns:a16="http://schemas.microsoft.com/office/drawing/2014/main" id="{E3BA95C8-F38C-349C-295A-3D334FA6BEEB}"/>
              </a:ext>
            </a:extLst>
          </p:cNvPr>
          <p:cNvSpPr txBox="1">
            <a:spLocks/>
          </p:cNvSpPr>
          <p:nvPr/>
        </p:nvSpPr>
        <p:spPr>
          <a:xfrm>
            <a:off x="7871191" y="5526834"/>
            <a:ext cx="1799714" cy="5896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 b="1" dirty="0">
                <a:latin typeface="Montserrat SemiBold" pitchFamily="2" charset="77"/>
              </a:rPr>
              <a:t>Julie </a:t>
            </a:r>
            <a:r>
              <a:rPr lang="fr-FR" sz="1050" b="1" dirty="0" err="1">
                <a:latin typeface="Montserrat SemiBold" pitchFamily="2" charset="77"/>
              </a:rPr>
              <a:t>Szpak</a:t>
            </a:r>
            <a:br>
              <a:rPr lang="fr-FR" sz="1050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Stagiaire licence 3 </a:t>
            </a:r>
            <a:br>
              <a:rPr lang="fr-FR" sz="825" b="1" dirty="0">
                <a:latin typeface="Montserrat SemiBold" pitchFamily="2" charset="77"/>
              </a:rPr>
            </a:br>
            <a:r>
              <a:rPr lang="fr-FR" sz="825" b="1" dirty="0">
                <a:latin typeface="Montserrat SemiBold" pitchFamily="2" charset="77"/>
              </a:rPr>
              <a:t>géographie humaine</a:t>
            </a:r>
            <a:endParaRPr lang="fr-FR" sz="825" dirty="0">
              <a:latin typeface="Montserrat SemiBold" pitchFamily="2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F53B4C-6B5F-EAFD-268A-71FCA2038665}"/>
              </a:ext>
            </a:extLst>
          </p:cNvPr>
          <p:cNvSpPr txBox="1"/>
          <p:nvPr/>
        </p:nvSpPr>
        <p:spPr>
          <a:xfrm>
            <a:off x="3383417" y="3128917"/>
            <a:ext cx="54251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1" i="1" dirty="0">
                <a:solidFill>
                  <a:srgbClr val="AB1917"/>
                </a:solidFill>
                <a:latin typeface="Montserrat" pitchFamily="2" charset="77"/>
              </a:rPr>
              <a:t>Ajouter la photo d’équipe</a:t>
            </a:r>
          </a:p>
        </p:txBody>
      </p:sp>
      <p:pic>
        <p:nvPicPr>
          <p:cNvPr id="7" name="Image 6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2DE544D3-7B79-3E7D-591B-A0C354E2D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9"/>
          <a:stretch/>
        </p:blipFill>
        <p:spPr>
          <a:xfrm>
            <a:off x="3823505" y="1799942"/>
            <a:ext cx="4985079" cy="28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7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2BC8C22-C6E3-4420-0305-DAB8298D9E8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77654" y="1827426"/>
            <a:ext cx="6037162" cy="436276"/>
          </a:xfrm>
        </p:spPr>
        <p:txBody>
          <a:bodyPr/>
          <a:lstStyle/>
          <a:p>
            <a:r>
              <a:rPr lang="fr-FR" dirty="0"/>
              <a:t>Plexus, plateforme de coordination interne…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C1409C-F00D-27A0-40E7-4B15403783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Des outils productifs</a:t>
            </a:r>
          </a:p>
        </p:txBody>
      </p:sp>
      <p:pic>
        <p:nvPicPr>
          <p:cNvPr id="5" name="Image 4" descr="Une image contenant capture d’écran, logiciel, texte, Page web&#10;&#10;Description générée automatiquement">
            <a:extLst>
              <a:ext uri="{FF2B5EF4-FFF2-40B4-BE49-F238E27FC236}">
                <a16:creationId xmlns:a16="http://schemas.microsoft.com/office/drawing/2014/main" id="{CB32F007-8762-F674-CA5B-358280ED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5" y="2272410"/>
            <a:ext cx="7663911" cy="3224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 descr="Une image contenant texte, Site web, Page web, logiciel&#10;&#10;Description générée automatiquement">
            <a:extLst>
              <a:ext uri="{FF2B5EF4-FFF2-40B4-BE49-F238E27FC236}">
                <a16:creationId xmlns:a16="http://schemas.microsoft.com/office/drawing/2014/main" id="{DC6EF67A-0664-AE6B-D27E-4208C8524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516" y="1359764"/>
            <a:ext cx="2165596" cy="48124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B5F4F011-2B50-0C08-D3ED-6F5481AA8BF6}"/>
              </a:ext>
            </a:extLst>
          </p:cNvPr>
          <p:cNvSpPr txBox="1">
            <a:spLocks/>
          </p:cNvSpPr>
          <p:nvPr/>
        </p:nvSpPr>
        <p:spPr>
          <a:xfrm>
            <a:off x="2226818" y="5739853"/>
            <a:ext cx="6037162" cy="436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F5496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1pPr>
            <a:lvl2pPr marL="457200">
              <a:defRPr sz="2500">
                <a:latin typeface="Avenir Book" panose="02000503020000020003" pitchFamily="2" charset="0"/>
                <a:ea typeface="+mn-ea"/>
                <a:cs typeface="+mn-cs"/>
              </a:defRPr>
            </a:lvl2pPr>
            <a:lvl3pPr marL="914400">
              <a:defRPr sz="2500">
                <a:latin typeface="Avenir Book" panose="02000503020000020003" pitchFamily="2" charset="0"/>
                <a:ea typeface="+mn-ea"/>
                <a:cs typeface="+mn-cs"/>
              </a:defRPr>
            </a:lvl3pPr>
            <a:lvl4pPr marL="1371600">
              <a:defRPr sz="2500">
                <a:latin typeface="Avenir Book" panose="02000503020000020003" pitchFamily="2" charset="0"/>
                <a:ea typeface="+mn-ea"/>
                <a:cs typeface="+mn-cs"/>
              </a:defRPr>
            </a:lvl4pPr>
            <a:lvl5pPr marL="1828800">
              <a:defRPr sz="2500">
                <a:latin typeface="Avenir Book" panose="02000503020000020003" pitchFamily="2" charset="0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350" kern="0" dirty="0"/>
              <a:t>… adaptée aux projets de l’association</a:t>
            </a:r>
          </a:p>
          <a:p>
            <a:pPr algn="r"/>
            <a:endParaRPr lang="fr-FR" sz="1350" kern="0" dirty="0"/>
          </a:p>
        </p:txBody>
      </p:sp>
    </p:spTree>
    <p:extLst>
      <p:ext uri="{BB962C8B-B14F-4D97-AF65-F5344CB8AC3E}">
        <p14:creationId xmlns:p14="http://schemas.microsoft.com/office/powerpoint/2010/main" val="229436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5D2185D-2E1D-0415-30D5-18DC3088DA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État des lieux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4D3B62-CB27-5BB0-31D4-ACE218E12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2022, l’année </a:t>
            </a:r>
            <a:br>
              <a:rPr lang="fr-FR" dirty="0"/>
            </a:br>
            <a:r>
              <a:rPr lang="fr-FR" dirty="0"/>
              <a:t>du lancement</a:t>
            </a:r>
          </a:p>
        </p:txBody>
      </p:sp>
    </p:spTree>
    <p:extLst>
      <p:ext uri="{BB962C8B-B14F-4D97-AF65-F5344CB8AC3E}">
        <p14:creationId xmlns:p14="http://schemas.microsoft.com/office/powerpoint/2010/main" val="307794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DB6C8AD-69A9-CDDB-27F9-CBC7AB28EA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47627" y="2045564"/>
            <a:ext cx="8896747" cy="4045823"/>
          </a:xfrm>
        </p:spPr>
        <p:txBody>
          <a:bodyPr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b="1" dirty="0"/>
              <a:t>6 axes d’intervention : </a:t>
            </a:r>
          </a:p>
          <a:p>
            <a:endParaRPr lang="fr-FR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Axe 1 : Amélioration – accès aux soins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Axe 2 : Organisation de parcours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Axe 3 : Prévention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Axe 4 : Réponse crises sanitaires graves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Axe 5 : Qualité et pertinence des soins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Axe 6 : Accompagnement des professionnels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Montserrat" pitchFamily="2" charset="77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800" b="1" dirty="0"/>
              <a:t>Et des projets transverses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Santé de l’enfant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Démocratie en santé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Montserrat" pitchFamily="2" charset="77"/>
              </a:rPr>
              <a:t>Conventions avec les communes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96A0DF-D836-0DFC-6E5D-2A4D4EAFD9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ctr"/>
            <a:r>
              <a:rPr lang="fr-FR" dirty="0"/>
              <a:t>Bilan 2022 des projets </a:t>
            </a:r>
          </a:p>
        </p:txBody>
      </p:sp>
    </p:spTree>
    <p:extLst>
      <p:ext uri="{BB962C8B-B14F-4D97-AF65-F5344CB8AC3E}">
        <p14:creationId xmlns:p14="http://schemas.microsoft.com/office/powerpoint/2010/main" val="2574923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1527</Words>
  <Application>Microsoft Office PowerPoint</Application>
  <PresentationFormat>Grand écran</PresentationFormat>
  <Paragraphs>343</Paragraphs>
  <Slides>33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Arial</vt:lpstr>
      <vt:lpstr>Avenir Book</vt:lpstr>
      <vt:lpstr>Averta Demo PE</vt:lpstr>
      <vt:lpstr>Calibri</vt:lpstr>
      <vt:lpstr>Montserrat</vt:lpstr>
      <vt:lpstr>Montserrat SemiBold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coord mmg</dc:creator>
  <cp:lastModifiedBy>Yaelle Brami</cp:lastModifiedBy>
  <cp:revision>21</cp:revision>
  <cp:lastPrinted>2023-06-27T16:19:56Z</cp:lastPrinted>
  <dcterms:created xsi:type="dcterms:W3CDTF">2023-06-23T13:37:57Z</dcterms:created>
  <dcterms:modified xsi:type="dcterms:W3CDTF">2023-11-20T15:42:27Z</dcterms:modified>
</cp:coreProperties>
</file>